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3" r:id="rId18"/>
    <p:sldId id="274" r:id="rId19"/>
    <p:sldId id="276" r:id="rId20"/>
    <p:sldId id="275" r:id="rId21"/>
    <p:sldId id="278" r:id="rId22"/>
    <p:sldId id="281" r:id="rId23"/>
    <p:sldId id="279" r:id="rId24"/>
    <p:sldId id="280" r:id="rId25"/>
    <p:sldId id="282" r:id="rId26"/>
  </p:sldIdLst>
  <p:sldSz cx="9144000" cy="6858000" type="screen4x3"/>
  <p:notesSz cx="6858000" cy="99456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654B2B9-9943-43E1-832F-1E825C3BD003}" type="datetimeFigureOut">
              <a:rPr lang="de-DE" smtClean="0"/>
              <a:t>22.06.2021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30E084-3CB9-4705-9924-F8FD8C73ACBF}" type="slidenum">
              <a:rPr lang="de-DE" smtClean="0"/>
              <a:t>‹Nr.›</a:t>
            </a:fld>
            <a:endParaRPr lang="de-DE"/>
          </a:p>
        </p:txBody>
      </p:sp>
    </p:spTree>
    <p:extLst>
      <p:ext uri="{BB962C8B-B14F-4D97-AF65-F5344CB8AC3E}">
        <p14:creationId xmlns:p14="http://schemas.microsoft.com/office/powerpoint/2010/main" val="329474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654B2B9-9943-43E1-832F-1E825C3BD003}" type="datetimeFigureOut">
              <a:rPr lang="de-DE" smtClean="0"/>
              <a:t>22.06.2021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30E084-3CB9-4705-9924-F8FD8C73ACBF}" type="slidenum">
              <a:rPr lang="de-DE" smtClean="0"/>
              <a:t>‹Nr.›</a:t>
            </a:fld>
            <a:endParaRPr lang="de-DE"/>
          </a:p>
        </p:txBody>
      </p:sp>
    </p:spTree>
    <p:extLst>
      <p:ext uri="{BB962C8B-B14F-4D97-AF65-F5344CB8AC3E}">
        <p14:creationId xmlns:p14="http://schemas.microsoft.com/office/powerpoint/2010/main" val="3541571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654B2B9-9943-43E1-832F-1E825C3BD003}" type="datetimeFigureOut">
              <a:rPr lang="de-DE" smtClean="0"/>
              <a:t>22.06.2021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30E084-3CB9-4705-9924-F8FD8C73ACBF}" type="slidenum">
              <a:rPr lang="de-DE" smtClean="0"/>
              <a:t>‹Nr.›</a:t>
            </a:fld>
            <a:endParaRPr lang="de-DE"/>
          </a:p>
        </p:txBody>
      </p:sp>
    </p:spTree>
    <p:extLst>
      <p:ext uri="{BB962C8B-B14F-4D97-AF65-F5344CB8AC3E}">
        <p14:creationId xmlns:p14="http://schemas.microsoft.com/office/powerpoint/2010/main" val="89530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654B2B9-9943-43E1-832F-1E825C3BD003}" type="datetimeFigureOut">
              <a:rPr lang="de-DE" smtClean="0"/>
              <a:t>22.06.2021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30E084-3CB9-4705-9924-F8FD8C73ACBF}" type="slidenum">
              <a:rPr lang="de-DE" smtClean="0"/>
              <a:t>‹Nr.›</a:t>
            </a:fld>
            <a:endParaRPr lang="de-DE"/>
          </a:p>
        </p:txBody>
      </p:sp>
    </p:spTree>
    <p:extLst>
      <p:ext uri="{BB962C8B-B14F-4D97-AF65-F5344CB8AC3E}">
        <p14:creationId xmlns:p14="http://schemas.microsoft.com/office/powerpoint/2010/main" val="184298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654B2B9-9943-43E1-832F-1E825C3BD003}" type="datetimeFigureOut">
              <a:rPr lang="de-DE" smtClean="0"/>
              <a:t>22.06.2021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30E084-3CB9-4705-9924-F8FD8C73ACBF}" type="slidenum">
              <a:rPr lang="de-DE" smtClean="0"/>
              <a:t>‹Nr.›</a:t>
            </a:fld>
            <a:endParaRPr lang="de-DE"/>
          </a:p>
        </p:txBody>
      </p:sp>
    </p:spTree>
    <p:extLst>
      <p:ext uri="{BB962C8B-B14F-4D97-AF65-F5344CB8AC3E}">
        <p14:creationId xmlns:p14="http://schemas.microsoft.com/office/powerpoint/2010/main" val="159847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654B2B9-9943-43E1-832F-1E825C3BD003}" type="datetimeFigureOut">
              <a:rPr lang="de-DE" smtClean="0"/>
              <a:t>22.06.2021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30E084-3CB9-4705-9924-F8FD8C73ACBF}" type="slidenum">
              <a:rPr lang="de-DE" smtClean="0"/>
              <a:t>‹Nr.›</a:t>
            </a:fld>
            <a:endParaRPr lang="de-DE"/>
          </a:p>
        </p:txBody>
      </p:sp>
    </p:spTree>
    <p:extLst>
      <p:ext uri="{BB962C8B-B14F-4D97-AF65-F5344CB8AC3E}">
        <p14:creationId xmlns:p14="http://schemas.microsoft.com/office/powerpoint/2010/main" val="116434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654B2B9-9943-43E1-832F-1E825C3BD003}" type="datetimeFigureOut">
              <a:rPr lang="de-DE" smtClean="0"/>
              <a:t>22.06.2021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130E084-3CB9-4705-9924-F8FD8C73ACBF}" type="slidenum">
              <a:rPr lang="de-DE" smtClean="0"/>
              <a:t>‹Nr.›</a:t>
            </a:fld>
            <a:endParaRPr lang="de-DE"/>
          </a:p>
        </p:txBody>
      </p:sp>
    </p:spTree>
    <p:extLst>
      <p:ext uri="{BB962C8B-B14F-4D97-AF65-F5344CB8AC3E}">
        <p14:creationId xmlns:p14="http://schemas.microsoft.com/office/powerpoint/2010/main" val="98274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654B2B9-9943-43E1-832F-1E825C3BD003}" type="datetimeFigureOut">
              <a:rPr lang="de-DE" smtClean="0"/>
              <a:t>22.06.2021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130E084-3CB9-4705-9924-F8FD8C73ACBF}" type="slidenum">
              <a:rPr lang="de-DE" smtClean="0"/>
              <a:t>‹Nr.›</a:t>
            </a:fld>
            <a:endParaRPr lang="de-DE"/>
          </a:p>
        </p:txBody>
      </p:sp>
    </p:spTree>
    <p:extLst>
      <p:ext uri="{BB962C8B-B14F-4D97-AF65-F5344CB8AC3E}">
        <p14:creationId xmlns:p14="http://schemas.microsoft.com/office/powerpoint/2010/main" val="389652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654B2B9-9943-43E1-832F-1E825C3BD003}" type="datetimeFigureOut">
              <a:rPr lang="de-DE" smtClean="0"/>
              <a:t>22.06.2021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130E084-3CB9-4705-9924-F8FD8C73ACBF}" type="slidenum">
              <a:rPr lang="de-DE" smtClean="0"/>
              <a:t>‹Nr.›</a:t>
            </a:fld>
            <a:endParaRPr lang="de-DE"/>
          </a:p>
        </p:txBody>
      </p:sp>
    </p:spTree>
    <p:extLst>
      <p:ext uri="{BB962C8B-B14F-4D97-AF65-F5344CB8AC3E}">
        <p14:creationId xmlns:p14="http://schemas.microsoft.com/office/powerpoint/2010/main" val="44082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654B2B9-9943-43E1-832F-1E825C3BD003}" type="datetimeFigureOut">
              <a:rPr lang="de-DE" smtClean="0"/>
              <a:t>22.06.2021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30E084-3CB9-4705-9924-F8FD8C73ACBF}" type="slidenum">
              <a:rPr lang="de-DE" smtClean="0"/>
              <a:t>‹Nr.›</a:t>
            </a:fld>
            <a:endParaRPr lang="de-DE"/>
          </a:p>
        </p:txBody>
      </p:sp>
    </p:spTree>
    <p:extLst>
      <p:ext uri="{BB962C8B-B14F-4D97-AF65-F5344CB8AC3E}">
        <p14:creationId xmlns:p14="http://schemas.microsoft.com/office/powerpoint/2010/main" val="2908525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654B2B9-9943-43E1-832F-1E825C3BD003}" type="datetimeFigureOut">
              <a:rPr lang="de-DE" smtClean="0"/>
              <a:t>22.06.2021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30E084-3CB9-4705-9924-F8FD8C73ACBF}" type="slidenum">
              <a:rPr lang="de-DE" smtClean="0"/>
              <a:t>‹Nr.›</a:t>
            </a:fld>
            <a:endParaRPr lang="de-DE"/>
          </a:p>
        </p:txBody>
      </p:sp>
    </p:spTree>
    <p:extLst>
      <p:ext uri="{BB962C8B-B14F-4D97-AF65-F5344CB8AC3E}">
        <p14:creationId xmlns:p14="http://schemas.microsoft.com/office/powerpoint/2010/main" val="120093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4B2B9-9943-43E1-832F-1E825C3BD003}" type="datetimeFigureOut">
              <a:rPr lang="de-DE" smtClean="0"/>
              <a:t>22.06.2021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0E084-3CB9-4705-9924-F8FD8C73ACBF}" type="slidenum">
              <a:rPr lang="de-DE" smtClean="0"/>
              <a:t>‹Nr.›</a:t>
            </a:fld>
            <a:endParaRPr lang="de-DE"/>
          </a:p>
        </p:txBody>
      </p:sp>
    </p:spTree>
    <p:extLst>
      <p:ext uri="{BB962C8B-B14F-4D97-AF65-F5344CB8AC3E}">
        <p14:creationId xmlns:p14="http://schemas.microsoft.com/office/powerpoint/2010/main" val="2789582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068960"/>
            <a:ext cx="6400800" cy="936104"/>
          </a:xfrm>
        </p:spPr>
        <p:txBody>
          <a:bodyPr>
            <a:normAutofit fontScale="92500" lnSpcReduction="10000"/>
          </a:bodyPr>
          <a:lstStyle/>
          <a:p>
            <a:r>
              <a:rPr lang="de-DE" dirty="0" smtClean="0"/>
              <a:t>Einreichung zum Wettbewerb: </a:t>
            </a:r>
            <a:br>
              <a:rPr lang="de-DE" dirty="0" smtClean="0"/>
            </a:br>
            <a:r>
              <a:rPr lang="de-DE" dirty="0" smtClean="0"/>
              <a:t>Skulptur für den DELIA-Literaturpreis</a:t>
            </a:r>
            <a:endParaRPr lang="de-DE" dirty="0"/>
          </a:p>
        </p:txBody>
      </p:sp>
      <p:pic>
        <p:nvPicPr>
          <p:cNvPr id="4" name="Bild 2" descr="C:\daten\Bilder\Tina\Logo\201012_BETTINAKOHLENARTWORK_SCHRIFTZUGundLOGO_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268760"/>
            <a:ext cx="5943600" cy="933450"/>
          </a:xfrm>
          <a:prstGeom prst="rect">
            <a:avLst/>
          </a:prstGeom>
          <a:noFill/>
          <a:ln>
            <a:noFill/>
          </a:ln>
        </p:spPr>
      </p:pic>
    </p:spTree>
    <p:extLst>
      <p:ext uri="{BB962C8B-B14F-4D97-AF65-F5344CB8AC3E}">
        <p14:creationId xmlns:p14="http://schemas.microsoft.com/office/powerpoint/2010/main" val="348539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b="1" dirty="0"/>
              <a:t>Format</a:t>
            </a:r>
            <a:r>
              <a:rPr lang="de-DE" sz="2000" dirty="0"/>
              <a:t>: stehend, sitzend, liegend? Wie drückt sich das Format in einem Preis bzw. in den o.g. Schlagworten aus?  Aus einem Wachsmodell mit 2 Sitzenden abstrahiere ich ein Tonmodell.</a:t>
            </a:r>
            <a:br>
              <a:rPr lang="de-DE" sz="2000" dirty="0"/>
            </a:br>
            <a:endParaRPr lang="de-DE" sz="2000"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681725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b="1" dirty="0"/>
              <a:t>Recherche</a:t>
            </a:r>
            <a:r>
              <a:rPr lang="de-DE" sz="2000" dirty="0"/>
              <a:t> zu den Autor/innen und den Inhalt ihre Bücher: Ich schaue mir die Preisverleihung auf </a:t>
            </a:r>
            <a:r>
              <a:rPr lang="de-DE" sz="2000" dirty="0" err="1"/>
              <a:t>Youtube</a:t>
            </a:r>
            <a:r>
              <a:rPr lang="de-DE" sz="2000" dirty="0"/>
              <a:t> an. Stichworte:  romantisch, historisch, verspielt, gegenwartsbezogen</a:t>
            </a:r>
            <a:br>
              <a:rPr lang="de-DE" sz="2000" dirty="0"/>
            </a:br>
            <a:r>
              <a:rPr lang="de-DE" sz="1800" dirty="0"/>
              <a:t>Alles was sie </a:t>
            </a:r>
            <a:r>
              <a:rPr lang="de-DE" sz="1800" dirty="0" smtClean="0"/>
              <a:t>vereint, ist das Buch. Es entsteht die Idee, den Sockel als Buch zu gestalten.</a:t>
            </a:r>
            <a:br>
              <a:rPr lang="de-DE" sz="1800" dirty="0" smtClean="0"/>
            </a:br>
            <a:r>
              <a:rPr lang="de-DE" sz="1800" dirty="0" smtClean="0"/>
              <a:t>Da die Reproduktion in dieser Form wohl zu teuer und </a:t>
            </a:r>
            <a:r>
              <a:rPr lang="de-DE" sz="1800" dirty="0" smtClean="0"/>
              <a:t>zu einheitlich </a:t>
            </a:r>
            <a:r>
              <a:rPr lang="de-DE" sz="1800" dirty="0" smtClean="0"/>
              <a:t>wäre, verwerfe ich diesen Gedanken </a:t>
            </a:r>
            <a:r>
              <a:rPr lang="de-DE" sz="1800" dirty="0" smtClean="0"/>
              <a:t>aber </a:t>
            </a:r>
            <a:r>
              <a:rPr lang="de-DE" sz="1800" dirty="0" smtClean="0"/>
              <a:t>wieder. </a:t>
            </a:r>
            <a:endParaRPr lang="de-DE" sz="2000" dirty="0"/>
          </a:p>
        </p:txBody>
      </p:sp>
      <p:pic>
        <p:nvPicPr>
          <p:cNvPr id="8194" name="Picture 2" descr="C:\daten\Winword\Tina\Kunst\Wettbewerbe\Delia\JPG-Dateien\P33102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255338" y="2454837"/>
            <a:ext cx="4263186" cy="319781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daten\Winword\Tina\Kunst\Wettbewerbe\Delia\JPG-Dateien\P33102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38248" y="2450184"/>
            <a:ext cx="4268503" cy="320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970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570186"/>
          </a:xfrm>
        </p:spPr>
        <p:txBody>
          <a:bodyPr>
            <a:normAutofit fontScale="90000"/>
          </a:bodyPr>
          <a:lstStyle/>
          <a:p>
            <a:pPr algn="l"/>
            <a:r>
              <a:rPr lang="de-DE" sz="2000" b="1" dirty="0" smtClean="0"/>
              <a:t>Materialwahl: </a:t>
            </a:r>
            <a:r>
              <a:rPr lang="de-DE" sz="2000" dirty="0" smtClean="0"/>
              <a:t>um etwas anderes, als bisher anzubieten, entscheide ich mich für einen Aluminiumguss. Dieser ist in der Produktion etwas kostengünstiger als Bronze und erscheint in der Farbgebung in Richtung </a:t>
            </a:r>
            <a:r>
              <a:rPr lang="de-DE" sz="2000" dirty="0" err="1" smtClean="0"/>
              <a:t>silber</a:t>
            </a:r>
            <a:r>
              <a:rPr lang="de-DE" sz="2000" dirty="0" smtClean="0"/>
              <a:t> (glänzend oder matt) sowie eventuell schwarz in den Vertiefungen. </a:t>
            </a:r>
            <a:br>
              <a:rPr lang="de-DE" sz="2000" dirty="0" smtClean="0"/>
            </a:br>
            <a:r>
              <a:rPr lang="de-DE" sz="2000" dirty="0" smtClean="0"/>
              <a:t>Ich lasse mir von drei Favoriten eine Silikonform vom Original-Modell machen. </a:t>
            </a:r>
            <a:endParaRPr lang="de-DE" sz="2000"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026217"/>
            <a:ext cx="8229600" cy="3673928"/>
          </a:xfrm>
        </p:spPr>
      </p:pic>
    </p:spTree>
    <p:extLst>
      <p:ext uri="{BB962C8B-B14F-4D97-AF65-F5344CB8AC3E}">
        <p14:creationId xmlns:p14="http://schemas.microsoft.com/office/powerpoint/2010/main" val="991745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507288" cy="5746650"/>
          </a:xfrm>
        </p:spPr>
        <p:txBody>
          <a:bodyPr>
            <a:normAutofit/>
          </a:bodyPr>
          <a:lstStyle/>
          <a:p>
            <a:pPr algn="l"/>
            <a:r>
              <a:rPr lang="de-DE" sz="1800" b="1" dirty="0" smtClean="0"/>
              <a:t>Nach dem Guss fällt mir die Auswahl schwer und somit entscheide ich, alle drei (bzw. 4) Varianten einzureichen.</a:t>
            </a:r>
            <a:br>
              <a:rPr lang="de-DE" sz="1800" b="1" dirty="0" smtClean="0"/>
            </a:br>
            <a:r>
              <a:rPr lang="de-DE" sz="1800" dirty="0" smtClean="0"/>
              <a:t/>
            </a:r>
            <a:br>
              <a:rPr lang="de-DE" sz="1800" dirty="0" smtClean="0"/>
            </a:br>
            <a:r>
              <a:rPr lang="de-DE" sz="1800" dirty="0" smtClean="0"/>
              <a:t>- Die Sockel sind aus Stein und variabel einsetzbar. </a:t>
            </a:r>
            <a:br>
              <a:rPr lang="de-DE" sz="1800" dirty="0" smtClean="0"/>
            </a:br>
            <a:r>
              <a:rPr lang="de-DE" sz="1800" dirty="0" smtClean="0"/>
              <a:t>- Nach Absprache mit Frau </a:t>
            </a:r>
            <a:r>
              <a:rPr lang="de-DE" sz="1800" dirty="0" err="1" smtClean="0"/>
              <a:t>Rygiert</a:t>
            </a:r>
            <a:r>
              <a:rPr lang="de-DE" sz="1800" dirty="0" smtClean="0"/>
              <a:t> lasse ich die Beschriftung noch weg. Diese ist,</a:t>
            </a:r>
            <a:br>
              <a:rPr lang="de-DE" sz="1800" dirty="0" smtClean="0"/>
            </a:br>
            <a:r>
              <a:rPr lang="de-DE" sz="1800" dirty="0" smtClean="0"/>
              <a:t>  so wie bisher mit einem gravierten Plättchen per Kleber am Sockel zu befestigen. </a:t>
            </a:r>
            <a:br>
              <a:rPr lang="de-DE" sz="1800" dirty="0" smtClean="0"/>
            </a:br>
            <a:r>
              <a:rPr lang="de-DE" sz="1800" dirty="0" smtClean="0"/>
              <a:t>- Maße: Die Gesamtgröße der Skulpturen bleibt mit Sockel unter 30 cm Höhe. </a:t>
            </a:r>
            <a:br>
              <a:rPr lang="de-DE" sz="1800" dirty="0" smtClean="0"/>
            </a:br>
            <a:r>
              <a:rPr lang="de-DE" sz="1800" dirty="0" smtClean="0"/>
              <a:t>  Das Einzelmaß erfolgt bei der Beschreibung. Die Sockel sind zwischen 3 und 5 cm hoch. </a:t>
            </a:r>
            <a:br>
              <a:rPr lang="de-DE" sz="1800" dirty="0" smtClean="0"/>
            </a:br>
            <a:r>
              <a:rPr lang="de-DE" sz="1800" dirty="0" smtClean="0"/>
              <a:t/>
            </a:r>
            <a:br>
              <a:rPr lang="de-DE" sz="1800" dirty="0" smtClean="0"/>
            </a:br>
            <a:r>
              <a:rPr lang="de-DE" sz="1800" dirty="0" smtClean="0"/>
              <a:t/>
            </a:r>
            <a:br>
              <a:rPr lang="de-DE" sz="1800" dirty="0" smtClean="0"/>
            </a:br>
            <a:r>
              <a:rPr lang="de-DE" sz="1800" b="1" dirty="0" smtClean="0"/>
              <a:t>Konzept zur Ausführung und Vervielfältigung: </a:t>
            </a:r>
            <a:r>
              <a:rPr lang="de-DE" sz="1800" dirty="0" smtClean="0"/>
              <a:t/>
            </a:r>
            <a:br>
              <a:rPr lang="de-DE" sz="1800" dirty="0" smtClean="0"/>
            </a:br>
            <a:r>
              <a:rPr lang="de-DE" sz="1800" dirty="0" smtClean="0"/>
              <a:t/>
            </a:r>
            <a:br>
              <a:rPr lang="de-DE" sz="1800" dirty="0" smtClean="0"/>
            </a:br>
            <a:r>
              <a:rPr lang="de-DE" sz="1800" dirty="0" smtClean="0"/>
              <a:t>Der Einfachheit halber bleibt die Gussform bei mir. Sie beauftragen mind. 2 Monate</a:t>
            </a:r>
            <a:br>
              <a:rPr lang="de-DE" sz="1800" dirty="0" smtClean="0"/>
            </a:br>
            <a:r>
              <a:rPr lang="de-DE" sz="1800" dirty="0" smtClean="0"/>
              <a:t>vor der Preisverleihung die Herstellung. Ich koordiniere den Guss und Sockel und übergebe oder sende die fertigen Skulpturen an eine Person .</a:t>
            </a:r>
            <a:br>
              <a:rPr lang="de-DE" sz="1800" dirty="0" smtClean="0"/>
            </a:br>
            <a:r>
              <a:rPr lang="de-DE" sz="1800" dirty="0" smtClean="0"/>
              <a:t>Die Herstellung der Gravur und Anbringung an den Sockel wäre noch zu besprechen. Dadurch haben Sie nur einen Ansprechpartner*in</a:t>
            </a:r>
            <a:r>
              <a:rPr lang="de-DE" sz="1800" dirty="0"/>
              <a:t> </a:t>
            </a:r>
            <a:r>
              <a:rPr lang="de-DE" sz="1800" dirty="0" smtClean="0"/>
              <a:t>und einen wesentlich geringeren Aufwand. </a:t>
            </a:r>
            <a:endParaRPr lang="de-DE" sz="1800" dirty="0"/>
          </a:p>
        </p:txBody>
      </p:sp>
    </p:spTree>
    <p:extLst>
      <p:ext uri="{BB962C8B-B14F-4D97-AF65-F5344CB8AC3E}">
        <p14:creationId xmlns:p14="http://schemas.microsoft.com/office/powerpoint/2010/main" val="79837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Sitzendes Paar, abstrakt</a:t>
            </a:r>
            <a:endParaRPr lang="de-DE" dirty="0"/>
          </a:p>
        </p:txBody>
      </p:sp>
      <p:pic>
        <p:nvPicPr>
          <p:cNvPr id="5" name="Inhaltsplatzhalt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69181" y="1600200"/>
            <a:ext cx="3214637" cy="4525963"/>
          </a:xfrm>
        </p:spPr>
      </p:pic>
      <p:pic>
        <p:nvPicPr>
          <p:cNvPr id="8" name="Inhaltsplatzhalt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55697" y="1600201"/>
            <a:ext cx="3046333" cy="4277072"/>
          </a:xfrm>
        </p:spPr>
      </p:pic>
    </p:spTree>
    <p:extLst>
      <p:ext uri="{BB962C8B-B14F-4D97-AF65-F5344CB8AC3E}">
        <p14:creationId xmlns:p14="http://schemas.microsoft.com/office/powerpoint/2010/main" val="666716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p:cNvGraphicFramePr>
            <a:graphicFrameLocks noGrp="1"/>
          </p:cNvGraphicFramePr>
          <p:nvPr>
            <p:extLst>
              <p:ext uri="{D42A27DB-BD31-4B8C-83A1-F6EECF244321}">
                <p14:modId xmlns:p14="http://schemas.microsoft.com/office/powerpoint/2010/main" val="3102521692"/>
              </p:ext>
            </p:extLst>
          </p:nvPr>
        </p:nvGraphicFramePr>
        <p:xfrm>
          <a:off x="395537" y="836712"/>
          <a:ext cx="8496945" cy="3840480"/>
        </p:xfrm>
        <a:graphic>
          <a:graphicData uri="http://schemas.openxmlformats.org/drawingml/2006/table">
            <a:tbl>
              <a:tblPr firstRow="1" firstCol="1" bandRow="1" bandCol="1">
                <a:tableStyleId>{5C22544A-7EE6-4342-B048-85BDC9FD1C3A}</a:tableStyleId>
              </a:tblPr>
              <a:tblGrid>
                <a:gridCol w="1396153"/>
                <a:gridCol w="1396153"/>
                <a:gridCol w="1396153"/>
                <a:gridCol w="986074"/>
                <a:gridCol w="1744062"/>
                <a:gridCol w="1578350"/>
              </a:tblGrid>
              <a:tr h="1134639">
                <a:tc>
                  <a:txBody>
                    <a:bodyPr/>
                    <a:lstStyle/>
                    <a:p>
                      <a:r>
                        <a:rPr lang="de-DE" dirty="0" smtClean="0"/>
                        <a:t>Name</a:t>
                      </a:r>
                      <a:endParaRPr lang="de-DE" dirty="0"/>
                    </a:p>
                  </a:txBody>
                  <a:tcPr/>
                </a:tc>
                <a:tc>
                  <a:txBody>
                    <a:bodyPr/>
                    <a:lstStyle/>
                    <a:p>
                      <a:r>
                        <a:rPr lang="de-DE" dirty="0" smtClean="0"/>
                        <a:t>Material</a:t>
                      </a:r>
                      <a:endParaRPr lang="de-DE" dirty="0"/>
                    </a:p>
                  </a:txBody>
                  <a:tcPr/>
                </a:tc>
                <a:tc>
                  <a:txBody>
                    <a:bodyPr/>
                    <a:lstStyle/>
                    <a:p>
                      <a:r>
                        <a:rPr lang="de-DE" dirty="0" err="1" smtClean="0"/>
                        <a:t>Grösse</a:t>
                      </a:r>
                      <a:endParaRPr lang="de-DE" dirty="0"/>
                    </a:p>
                  </a:txBody>
                  <a:tcPr/>
                </a:tc>
                <a:tc>
                  <a:txBody>
                    <a:bodyPr/>
                    <a:lstStyle/>
                    <a:p>
                      <a:r>
                        <a:rPr lang="de-DE" dirty="0" smtClean="0"/>
                        <a:t>Gewicht</a:t>
                      </a:r>
                      <a:endParaRPr lang="de-DE" dirty="0"/>
                    </a:p>
                  </a:txBody>
                  <a:tcPr/>
                </a:tc>
                <a:tc>
                  <a:txBody>
                    <a:bodyPr/>
                    <a:lstStyle/>
                    <a:p>
                      <a:r>
                        <a:rPr lang="de-DE" dirty="0" smtClean="0"/>
                        <a:t>Herstellung</a:t>
                      </a:r>
                      <a:r>
                        <a:rPr lang="de-DE" baseline="0" dirty="0" smtClean="0"/>
                        <a:t> Silikonform</a:t>
                      </a:r>
                      <a:br>
                        <a:rPr lang="de-DE" baseline="0" dirty="0" smtClean="0"/>
                      </a:br>
                      <a:r>
                        <a:rPr lang="de-DE" baseline="0" dirty="0" smtClean="0"/>
                        <a:t>(einmalig)</a:t>
                      </a:r>
                      <a:r>
                        <a:rPr lang="de-DE" dirty="0" smtClean="0"/>
                        <a:t/>
                      </a:r>
                      <a:br>
                        <a:rPr lang="de-DE" dirty="0" smtClean="0"/>
                      </a:br>
                      <a:endParaRPr lang="de-DE" dirty="0"/>
                    </a:p>
                  </a:txBody>
                  <a:tcPr/>
                </a:tc>
                <a:tc>
                  <a:txBody>
                    <a:bodyPr/>
                    <a:lstStyle/>
                    <a:p>
                      <a:r>
                        <a:rPr lang="de-DE" dirty="0" smtClean="0"/>
                        <a:t>Herstellung Guss (bearbeitet und patiniert)</a:t>
                      </a:r>
                      <a:endParaRPr lang="de-DE" dirty="0"/>
                    </a:p>
                  </a:txBody>
                  <a:tcPr/>
                </a:tc>
              </a:tr>
              <a:tr h="872799">
                <a:tc>
                  <a:txBody>
                    <a:bodyPr/>
                    <a:lstStyle/>
                    <a:p>
                      <a:r>
                        <a:rPr lang="de-DE" dirty="0" smtClean="0"/>
                        <a:t>Sitzendes Paar, abstrakt</a:t>
                      </a:r>
                      <a:endParaRPr lang="de-DE" dirty="0"/>
                    </a:p>
                  </a:txBody>
                  <a:tcPr/>
                </a:tc>
                <a:tc>
                  <a:txBody>
                    <a:bodyPr/>
                    <a:lstStyle/>
                    <a:p>
                      <a:r>
                        <a:rPr lang="de-DE" dirty="0" smtClean="0"/>
                        <a:t>Aluminium</a:t>
                      </a:r>
                      <a:endParaRPr lang="de-DE" dirty="0"/>
                    </a:p>
                  </a:txBody>
                  <a:tcPr/>
                </a:tc>
                <a:tc>
                  <a:txBody>
                    <a:bodyPr/>
                    <a:lstStyle/>
                    <a:p>
                      <a:r>
                        <a:rPr lang="de-DE" dirty="0" smtClean="0"/>
                        <a:t>H 18,5 cm</a:t>
                      </a:r>
                      <a:br>
                        <a:rPr lang="de-DE" dirty="0" smtClean="0"/>
                      </a:br>
                      <a:r>
                        <a:rPr lang="de-DE" dirty="0" smtClean="0"/>
                        <a:t>B 9 cm</a:t>
                      </a:r>
                      <a:br>
                        <a:rPr lang="de-DE" dirty="0" smtClean="0"/>
                      </a:br>
                      <a:r>
                        <a:rPr lang="de-DE" dirty="0" smtClean="0"/>
                        <a:t>T 9 cm</a:t>
                      </a:r>
                      <a:endParaRPr lang="de-DE" dirty="0"/>
                    </a:p>
                  </a:txBody>
                  <a:tcPr/>
                </a:tc>
                <a:tc>
                  <a:txBody>
                    <a:bodyPr/>
                    <a:lstStyle/>
                    <a:p>
                      <a:r>
                        <a:rPr lang="de-DE" dirty="0" smtClean="0"/>
                        <a:t>821 </a:t>
                      </a:r>
                      <a:r>
                        <a:rPr lang="de-DE" dirty="0" err="1" smtClean="0"/>
                        <a:t>gr</a:t>
                      </a:r>
                      <a:endParaRPr lang="de-DE" dirty="0"/>
                    </a:p>
                  </a:txBody>
                  <a:tcPr/>
                </a:tc>
                <a:tc>
                  <a:txBody>
                    <a:bodyPr/>
                    <a:lstStyle/>
                    <a:p>
                      <a:r>
                        <a:rPr lang="de-DE" dirty="0" smtClean="0"/>
                        <a:t>€ 370,- </a:t>
                      </a:r>
                      <a:endParaRPr lang="de-DE" dirty="0"/>
                    </a:p>
                  </a:txBody>
                  <a:tcPr/>
                </a:tc>
                <a:tc>
                  <a:txBody>
                    <a:bodyPr/>
                    <a:lstStyle/>
                    <a:p>
                      <a:r>
                        <a:rPr lang="de-DE" dirty="0" smtClean="0"/>
                        <a:t>€ 315,-</a:t>
                      </a:r>
                      <a:endParaRPr lang="de-DE" dirty="0"/>
                    </a:p>
                  </a:txBody>
                  <a:tcPr/>
                </a:tc>
              </a:tr>
              <a:tr h="1658318">
                <a:tc>
                  <a:txBody>
                    <a:bodyPr/>
                    <a:lstStyle/>
                    <a:p>
                      <a:r>
                        <a:rPr lang="de-DE" dirty="0" smtClean="0"/>
                        <a:t/>
                      </a:r>
                      <a:br>
                        <a:rPr lang="de-DE" dirty="0" smtClean="0"/>
                      </a:br>
                      <a:r>
                        <a:rPr lang="de-DE" dirty="0" smtClean="0"/>
                        <a:t>mit</a:t>
                      </a:r>
                      <a:r>
                        <a:rPr lang="de-DE" baseline="0" dirty="0" smtClean="0"/>
                        <a:t> Sockel</a:t>
                      </a:r>
                      <a:endParaRPr lang="de-DE" dirty="0"/>
                    </a:p>
                  </a:txBody>
                  <a:tcPr/>
                </a:tc>
                <a:tc>
                  <a:txBody>
                    <a:bodyPr/>
                    <a:lstStyle/>
                    <a:p>
                      <a:r>
                        <a:rPr lang="de-DE" dirty="0" smtClean="0"/>
                        <a:t>Aluminium /</a:t>
                      </a:r>
                      <a:br>
                        <a:rPr lang="de-DE" dirty="0" smtClean="0"/>
                      </a:br>
                      <a:r>
                        <a:rPr lang="de-DE" dirty="0" smtClean="0"/>
                        <a:t>Golden </a:t>
                      </a:r>
                      <a:r>
                        <a:rPr lang="de-DE" dirty="0" err="1" smtClean="0"/>
                        <a:t>stone</a:t>
                      </a:r>
                      <a:r>
                        <a:rPr lang="de-DE" dirty="0" smtClean="0"/>
                        <a:t>- </a:t>
                      </a:r>
                      <a:br>
                        <a:rPr lang="de-DE" dirty="0" smtClean="0"/>
                      </a:br>
                      <a:r>
                        <a:rPr lang="de-DE" dirty="0" smtClean="0"/>
                        <a:t>Sandstein / Namibia</a:t>
                      </a:r>
                      <a:br>
                        <a:rPr lang="de-DE" dirty="0" smtClean="0"/>
                      </a:br>
                      <a:endParaRPr lang="de-DE" dirty="0"/>
                    </a:p>
                  </a:txBody>
                  <a:tcPr/>
                </a:tc>
                <a:tc>
                  <a:txBody>
                    <a:bodyPr/>
                    <a:lstStyle/>
                    <a:p>
                      <a:r>
                        <a:rPr lang="de-DE" dirty="0" smtClean="0"/>
                        <a:t>H 21,5 cm</a:t>
                      </a:r>
                      <a:br>
                        <a:rPr lang="de-DE" dirty="0" smtClean="0"/>
                      </a:br>
                      <a:r>
                        <a:rPr lang="de-DE" dirty="0" smtClean="0"/>
                        <a:t>B 11 cm</a:t>
                      </a:r>
                      <a:br>
                        <a:rPr lang="de-DE" dirty="0" smtClean="0"/>
                      </a:br>
                      <a:r>
                        <a:rPr lang="de-DE" dirty="0" smtClean="0"/>
                        <a:t>T 11 cm</a:t>
                      </a:r>
                      <a:br>
                        <a:rPr lang="de-DE" dirty="0" smtClean="0"/>
                      </a:br>
                      <a:r>
                        <a:rPr lang="de-DE" dirty="0" smtClean="0"/>
                        <a:t>Höhe Stein: </a:t>
                      </a:r>
                      <a:br>
                        <a:rPr lang="de-DE" dirty="0" smtClean="0"/>
                      </a:br>
                      <a:r>
                        <a:rPr lang="de-DE" dirty="0" smtClean="0"/>
                        <a:t>1,5 cm</a:t>
                      </a:r>
                      <a:endParaRPr lang="de-DE" dirty="0"/>
                    </a:p>
                  </a:txBody>
                  <a:tcPr/>
                </a:tc>
                <a:tc>
                  <a:txBody>
                    <a:bodyPr/>
                    <a:lstStyle/>
                    <a:p>
                      <a:r>
                        <a:rPr lang="de-DE" dirty="0" smtClean="0"/>
                        <a:t>1,6 kg</a:t>
                      </a:r>
                      <a:endParaRPr lang="de-DE" dirty="0"/>
                    </a:p>
                  </a:txBody>
                  <a:tcPr/>
                </a:tc>
                <a:tc>
                  <a:txBody>
                    <a:bodyPr/>
                    <a:lstStyle/>
                    <a:p>
                      <a:endParaRPr lang="de-DE" dirty="0"/>
                    </a:p>
                  </a:txBody>
                  <a:tcPr/>
                </a:tc>
                <a:tc>
                  <a:txBody>
                    <a:bodyPr/>
                    <a:lstStyle/>
                    <a:p>
                      <a:r>
                        <a:rPr lang="de-DE" dirty="0" smtClean="0"/>
                        <a:t>€ 340,-</a:t>
                      </a:r>
                      <a:endParaRPr lang="de-DE" dirty="0"/>
                    </a:p>
                  </a:txBody>
                  <a:tcPr/>
                </a:tc>
              </a:tr>
            </a:tbl>
          </a:graphicData>
        </a:graphic>
      </p:graphicFrame>
    </p:spTree>
    <p:extLst>
      <p:ext uri="{BB962C8B-B14F-4D97-AF65-F5344CB8AC3E}">
        <p14:creationId xmlns:p14="http://schemas.microsoft.com/office/powerpoint/2010/main" val="2570571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Mit allen Ecken und Kanten</a:t>
            </a:r>
            <a:endParaRPr lang="de-DE" dirty="0"/>
          </a:p>
        </p:txBody>
      </p:sp>
      <p:pic>
        <p:nvPicPr>
          <p:cNvPr id="6" name="Inhaltsplatzhalt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0834" y="1600200"/>
            <a:ext cx="2991331" cy="4525963"/>
          </a:xfrm>
        </p:spPr>
      </p:pic>
      <p:pic>
        <p:nvPicPr>
          <p:cNvPr id="7" name="Inhaltsplatzhalt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03866" y="1600200"/>
            <a:ext cx="3127268" cy="4525963"/>
          </a:xfrm>
        </p:spPr>
      </p:pic>
    </p:spTree>
    <p:extLst>
      <p:ext uri="{BB962C8B-B14F-4D97-AF65-F5344CB8AC3E}">
        <p14:creationId xmlns:p14="http://schemas.microsoft.com/office/powerpoint/2010/main" val="3812465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p:cNvGraphicFramePr>
            <a:graphicFrameLocks noGrp="1"/>
          </p:cNvGraphicFramePr>
          <p:nvPr>
            <p:extLst>
              <p:ext uri="{D42A27DB-BD31-4B8C-83A1-F6EECF244321}">
                <p14:modId xmlns:p14="http://schemas.microsoft.com/office/powerpoint/2010/main" val="2249775804"/>
              </p:ext>
            </p:extLst>
          </p:nvPr>
        </p:nvGraphicFramePr>
        <p:xfrm>
          <a:off x="395537" y="836712"/>
          <a:ext cx="8496945" cy="3761438"/>
        </p:xfrm>
        <a:graphic>
          <a:graphicData uri="http://schemas.openxmlformats.org/drawingml/2006/table">
            <a:tbl>
              <a:tblPr firstRow="1" firstCol="1" bandRow="1" bandCol="1">
                <a:tableStyleId>{5C22544A-7EE6-4342-B048-85BDC9FD1C3A}</a:tableStyleId>
              </a:tblPr>
              <a:tblGrid>
                <a:gridCol w="1396153"/>
                <a:gridCol w="1396153"/>
                <a:gridCol w="1396153"/>
                <a:gridCol w="986074"/>
                <a:gridCol w="1744062"/>
                <a:gridCol w="1578350"/>
              </a:tblGrid>
              <a:tr h="1134639">
                <a:tc>
                  <a:txBody>
                    <a:bodyPr/>
                    <a:lstStyle/>
                    <a:p>
                      <a:r>
                        <a:rPr lang="de-DE" dirty="0" smtClean="0"/>
                        <a:t>Name</a:t>
                      </a:r>
                      <a:endParaRPr lang="de-DE" dirty="0"/>
                    </a:p>
                  </a:txBody>
                  <a:tcPr/>
                </a:tc>
                <a:tc>
                  <a:txBody>
                    <a:bodyPr/>
                    <a:lstStyle/>
                    <a:p>
                      <a:r>
                        <a:rPr lang="de-DE" dirty="0" smtClean="0"/>
                        <a:t>Material</a:t>
                      </a:r>
                      <a:endParaRPr lang="de-DE" dirty="0"/>
                    </a:p>
                  </a:txBody>
                  <a:tcPr/>
                </a:tc>
                <a:tc>
                  <a:txBody>
                    <a:bodyPr/>
                    <a:lstStyle/>
                    <a:p>
                      <a:r>
                        <a:rPr lang="de-DE" dirty="0" err="1" smtClean="0"/>
                        <a:t>Grösse</a:t>
                      </a:r>
                      <a:endParaRPr lang="de-DE" dirty="0"/>
                    </a:p>
                  </a:txBody>
                  <a:tcPr/>
                </a:tc>
                <a:tc>
                  <a:txBody>
                    <a:bodyPr/>
                    <a:lstStyle/>
                    <a:p>
                      <a:r>
                        <a:rPr lang="de-DE" dirty="0" smtClean="0"/>
                        <a:t>Gewicht</a:t>
                      </a:r>
                      <a:endParaRPr lang="de-DE" dirty="0"/>
                    </a:p>
                  </a:txBody>
                  <a:tcPr/>
                </a:tc>
                <a:tc>
                  <a:txBody>
                    <a:bodyPr/>
                    <a:lstStyle/>
                    <a:p>
                      <a:r>
                        <a:rPr lang="de-DE" dirty="0" smtClean="0"/>
                        <a:t>Herstellung</a:t>
                      </a:r>
                      <a:r>
                        <a:rPr lang="de-DE" baseline="0" dirty="0" smtClean="0"/>
                        <a:t> Silikonform</a:t>
                      </a:r>
                      <a:br>
                        <a:rPr lang="de-DE" baseline="0" dirty="0" smtClean="0"/>
                      </a:br>
                      <a:r>
                        <a:rPr lang="de-DE" baseline="0" dirty="0" smtClean="0"/>
                        <a:t>(einmalig)</a:t>
                      </a:r>
                      <a:r>
                        <a:rPr lang="de-DE" dirty="0" smtClean="0"/>
                        <a:t/>
                      </a:r>
                      <a:br>
                        <a:rPr lang="de-DE" dirty="0" smtClean="0"/>
                      </a:br>
                      <a:endParaRPr lang="de-DE" dirty="0"/>
                    </a:p>
                  </a:txBody>
                  <a:tcPr/>
                </a:tc>
                <a:tc>
                  <a:txBody>
                    <a:bodyPr/>
                    <a:lstStyle/>
                    <a:p>
                      <a:r>
                        <a:rPr lang="de-DE" dirty="0" smtClean="0"/>
                        <a:t>Herstellung Guss (bearbeitet und patiniert)</a:t>
                      </a:r>
                      <a:endParaRPr lang="de-DE" dirty="0"/>
                    </a:p>
                  </a:txBody>
                  <a:tcPr/>
                </a:tc>
              </a:tr>
              <a:tr h="872799">
                <a:tc>
                  <a:txBody>
                    <a:bodyPr/>
                    <a:lstStyle/>
                    <a:p>
                      <a:r>
                        <a:rPr lang="de-DE" dirty="0" smtClean="0"/>
                        <a:t>Mit allen Ecken und Kanten</a:t>
                      </a:r>
                      <a:endParaRPr lang="de-DE" dirty="0"/>
                    </a:p>
                  </a:txBody>
                  <a:tcPr/>
                </a:tc>
                <a:tc>
                  <a:txBody>
                    <a:bodyPr/>
                    <a:lstStyle/>
                    <a:p>
                      <a:r>
                        <a:rPr lang="de-DE" dirty="0" smtClean="0"/>
                        <a:t>Aluminium</a:t>
                      </a:r>
                      <a:endParaRPr lang="de-DE" dirty="0"/>
                    </a:p>
                  </a:txBody>
                  <a:tcPr/>
                </a:tc>
                <a:tc>
                  <a:txBody>
                    <a:bodyPr/>
                    <a:lstStyle/>
                    <a:p>
                      <a:r>
                        <a:rPr lang="de-DE" dirty="0" smtClean="0"/>
                        <a:t>H 23,5 cm</a:t>
                      </a:r>
                      <a:br>
                        <a:rPr lang="de-DE" dirty="0" smtClean="0"/>
                      </a:br>
                      <a:r>
                        <a:rPr lang="de-DE" dirty="0" smtClean="0"/>
                        <a:t>B 6 cm</a:t>
                      </a:r>
                      <a:br>
                        <a:rPr lang="de-DE" dirty="0" smtClean="0"/>
                      </a:br>
                      <a:r>
                        <a:rPr lang="de-DE" dirty="0" smtClean="0"/>
                        <a:t>T 4 cm</a:t>
                      </a:r>
                      <a:endParaRPr lang="de-DE" dirty="0"/>
                    </a:p>
                  </a:txBody>
                  <a:tcPr/>
                </a:tc>
                <a:tc>
                  <a:txBody>
                    <a:bodyPr/>
                    <a:lstStyle/>
                    <a:p>
                      <a:r>
                        <a:rPr lang="de-DE" dirty="0" smtClean="0"/>
                        <a:t>618 </a:t>
                      </a:r>
                      <a:r>
                        <a:rPr lang="de-DE" dirty="0" err="1" smtClean="0"/>
                        <a:t>gr</a:t>
                      </a:r>
                      <a:endParaRPr lang="de-DE" dirty="0"/>
                    </a:p>
                  </a:txBody>
                  <a:tcPr/>
                </a:tc>
                <a:tc>
                  <a:txBody>
                    <a:bodyPr/>
                    <a:lstStyle/>
                    <a:p>
                      <a:r>
                        <a:rPr lang="de-DE" dirty="0" smtClean="0"/>
                        <a:t>€ 467,- </a:t>
                      </a:r>
                      <a:endParaRPr lang="de-DE" dirty="0"/>
                    </a:p>
                  </a:txBody>
                  <a:tcPr/>
                </a:tc>
                <a:tc>
                  <a:txBody>
                    <a:bodyPr/>
                    <a:lstStyle/>
                    <a:p>
                      <a:r>
                        <a:rPr lang="de-DE" dirty="0" smtClean="0"/>
                        <a:t>€ 417,-</a:t>
                      </a:r>
                      <a:endParaRPr lang="de-DE" dirty="0"/>
                    </a:p>
                  </a:txBody>
                  <a:tcPr/>
                </a:tc>
              </a:tr>
              <a:tr h="1658318">
                <a:tc>
                  <a:txBody>
                    <a:bodyPr/>
                    <a:lstStyle/>
                    <a:p>
                      <a:r>
                        <a:rPr lang="de-DE" dirty="0" smtClean="0"/>
                        <a:t/>
                      </a:r>
                      <a:br>
                        <a:rPr lang="de-DE" dirty="0" smtClean="0"/>
                      </a:br>
                      <a:r>
                        <a:rPr lang="de-DE" dirty="0" smtClean="0"/>
                        <a:t>mit</a:t>
                      </a:r>
                      <a:r>
                        <a:rPr lang="de-DE" baseline="0" dirty="0" smtClean="0"/>
                        <a:t> Sockel</a:t>
                      </a:r>
                      <a:endParaRPr lang="de-DE" dirty="0"/>
                    </a:p>
                  </a:txBody>
                  <a:tcPr/>
                </a:tc>
                <a:tc>
                  <a:txBody>
                    <a:bodyPr/>
                    <a:lstStyle/>
                    <a:p>
                      <a:r>
                        <a:rPr lang="de-DE" dirty="0" smtClean="0"/>
                        <a:t>Aluminium /</a:t>
                      </a:r>
                      <a:br>
                        <a:rPr lang="de-DE" dirty="0" smtClean="0"/>
                      </a:br>
                      <a:r>
                        <a:rPr lang="de-DE" dirty="0" smtClean="0"/>
                        <a:t>Marmor, </a:t>
                      </a:r>
                      <a:r>
                        <a:rPr lang="de-DE" dirty="0" err="1" smtClean="0"/>
                        <a:t>weiss</a:t>
                      </a:r>
                      <a:endParaRPr lang="de-DE" dirty="0"/>
                    </a:p>
                  </a:txBody>
                  <a:tcPr/>
                </a:tc>
                <a:tc>
                  <a:txBody>
                    <a:bodyPr/>
                    <a:lstStyle/>
                    <a:p>
                      <a:r>
                        <a:rPr lang="de-DE" dirty="0" smtClean="0"/>
                        <a:t>H 28 cm</a:t>
                      </a:r>
                      <a:br>
                        <a:rPr lang="de-DE" dirty="0" smtClean="0"/>
                      </a:br>
                      <a:r>
                        <a:rPr lang="de-DE" dirty="0" smtClean="0"/>
                        <a:t>B 8 cm</a:t>
                      </a:r>
                      <a:br>
                        <a:rPr lang="de-DE" dirty="0" smtClean="0"/>
                      </a:br>
                      <a:r>
                        <a:rPr lang="de-DE" dirty="0" smtClean="0"/>
                        <a:t>T 8 cm</a:t>
                      </a:r>
                      <a:br>
                        <a:rPr lang="de-DE" dirty="0" smtClean="0"/>
                      </a:br>
                      <a:r>
                        <a:rPr lang="de-DE" dirty="0" smtClean="0"/>
                        <a:t>Höhe Stein: </a:t>
                      </a:r>
                      <a:br>
                        <a:rPr lang="de-DE" dirty="0" smtClean="0"/>
                      </a:br>
                      <a:r>
                        <a:rPr lang="de-DE" dirty="0" smtClean="0"/>
                        <a:t>1,5 cm</a:t>
                      </a:r>
                      <a:endParaRPr lang="de-DE" dirty="0"/>
                    </a:p>
                  </a:txBody>
                  <a:tcPr/>
                </a:tc>
                <a:tc>
                  <a:txBody>
                    <a:bodyPr/>
                    <a:lstStyle/>
                    <a:p>
                      <a:r>
                        <a:rPr lang="de-DE" dirty="0" smtClean="0"/>
                        <a:t>1,6 kg</a:t>
                      </a:r>
                      <a:endParaRPr lang="de-DE" dirty="0"/>
                    </a:p>
                  </a:txBody>
                  <a:tcPr/>
                </a:tc>
                <a:tc>
                  <a:txBody>
                    <a:bodyPr/>
                    <a:lstStyle/>
                    <a:p>
                      <a:endParaRPr lang="de-DE" dirty="0"/>
                    </a:p>
                  </a:txBody>
                  <a:tcPr/>
                </a:tc>
                <a:tc>
                  <a:txBody>
                    <a:bodyPr/>
                    <a:lstStyle/>
                    <a:p>
                      <a:r>
                        <a:rPr lang="de-DE" dirty="0" smtClean="0"/>
                        <a:t>€ 462,-</a:t>
                      </a:r>
                      <a:endParaRPr lang="de-DE" dirty="0"/>
                    </a:p>
                  </a:txBody>
                  <a:tcPr/>
                </a:tc>
              </a:tr>
            </a:tbl>
          </a:graphicData>
        </a:graphic>
      </p:graphicFrame>
    </p:spTree>
    <p:extLst>
      <p:ext uri="{BB962C8B-B14F-4D97-AF65-F5344CB8AC3E}">
        <p14:creationId xmlns:p14="http://schemas.microsoft.com/office/powerpoint/2010/main" val="3197795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dirty="0" smtClean="0"/>
              <a:t>„Delia“</a:t>
            </a:r>
            <a:br>
              <a:rPr lang="de-DE" dirty="0" smtClean="0"/>
            </a:br>
            <a:r>
              <a:rPr lang="de-DE" dirty="0" smtClean="0"/>
              <a:t>Bronze poliert, quadratischer Sockel</a:t>
            </a:r>
            <a:endParaRPr lang="de-DE" dirty="0"/>
          </a:p>
        </p:txBody>
      </p:sp>
      <p:pic>
        <p:nvPicPr>
          <p:cNvPr id="7" name="Inhaltsplatzhalt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67745" y="1600200"/>
            <a:ext cx="3217509" cy="4525963"/>
          </a:xfrm>
        </p:spPr>
      </p:pic>
      <p:pic>
        <p:nvPicPr>
          <p:cNvPr id="8" name="Inhaltsplatzhalt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52667" y="1600200"/>
            <a:ext cx="3229665" cy="4525963"/>
          </a:xfrm>
        </p:spPr>
      </p:pic>
    </p:spTree>
    <p:extLst>
      <p:ext uri="{BB962C8B-B14F-4D97-AF65-F5344CB8AC3E}">
        <p14:creationId xmlns:p14="http://schemas.microsoft.com/office/powerpoint/2010/main" val="3250049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„Delia“</a:t>
            </a:r>
            <a:br>
              <a:rPr lang="de-DE" dirty="0"/>
            </a:br>
            <a:r>
              <a:rPr lang="de-DE" dirty="0"/>
              <a:t>Bronze poliert</a:t>
            </a:r>
            <a:r>
              <a:rPr lang="de-DE" dirty="0" smtClean="0"/>
              <a:t>, runder Sockel</a:t>
            </a:r>
            <a:endParaRPr lang="de-DE" dirty="0"/>
          </a:p>
        </p:txBody>
      </p:sp>
      <p:pic>
        <p:nvPicPr>
          <p:cNvPr id="5" name="Inhaltsplatzhalt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91314" y="1600200"/>
            <a:ext cx="2570372" cy="4525963"/>
          </a:xfrm>
        </p:spPr>
      </p:pic>
      <p:pic>
        <p:nvPicPr>
          <p:cNvPr id="6" name="Inhaltsplatzhalt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4666" y="1600200"/>
            <a:ext cx="2965667" cy="4525963"/>
          </a:xfrm>
        </p:spPr>
      </p:pic>
    </p:spTree>
    <p:extLst>
      <p:ext uri="{BB962C8B-B14F-4D97-AF65-F5344CB8AC3E}">
        <p14:creationId xmlns:p14="http://schemas.microsoft.com/office/powerpoint/2010/main" val="2861721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80112" y="548680"/>
            <a:ext cx="2892677" cy="1930547"/>
          </a:xfrm>
        </p:spPr>
      </p:pic>
      <p:sp>
        <p:nvSpPr>
          <p:cNvPr id="5" name="Rechteck 4"/>
          <p:cNvSpPr/>
          <p:nvPr/>
        </p:nvSpPr>
        <p:spPr>
          <a:xfrm>
            <a:off x="683568" y="2204864"/>
            <a:ext cx="8208912" cy="4214744"/>
          </a:xfrm>
          <a:prstGeom prst="rect">
            <a:avLst/>
          </a:prstGeom>
        </p:spPr>
        <p:txBody>
          <a:bodyPr wrap="square">
            <a:spAutoFit/>
          </a:bodyPr>
          <a:lstStyle/>
          <a:p>
            <a:pPr>
              <a:lnSpc>
                <a:spcPct val="115000"/>
              </a:lnSpc>
              <a:spcAft>
                <a:spcPts val="1000"/>
              </a:spcAft>
            </a:pPr>
            <a:r>
              <a:rPr lang="de-DE" b="1" dirty="0" smtClean="0">
                <a:ea typeface="Calibri"/>
                <a:cs typeface="Times New Roman"/>
              </a:rPr>
              <a:t>Vita</a:t>
            </a:r>
            <a:br>
              <a:rPr lang="de-DE" b="1" dirty="0" smtClean="0">
                <a:ea typeface="Calibri"/>
                <a:cs typeface="Times New Roman"/>
              </a:rPr>
            </a:br>
            <a:r>
              <a:rPr lang="de-DE" dirty="0">
                <a:ea typeface="Calibri"/>
                <a:cs typeface="Times New Roman"/>
              </a:rPr>
              <a:t/>
            </a:r>
            <a:br>
              <a:rPr lang="de-DE" dirty="0">
                <a:ea typeface="Calibri"/>
                <a:cs typeface="Times New Roman"/>
              </a:rPr>
            </a:br>
            <a:r>
              <a:rPr lang="de-DE" dirty="0">
                <a:ea typeface="Calibri"/>
                <a:cs typeface="Times New Roman"/>
              </a:rPr>
              <a:t>1966     geboren in Stuttgart</a:t>
            </a:r>
            <a:br>
              <a:rPr lang="de-DE" dirty="0">
                <a:ea typeface="Calibri"/>
                <a:cs typeface="Times New Roman"/>
              </a:rPr>
            </a:br>
            <a:r>
              <a:rPr lang="de-DE" dirty="0">
                <a:ea typeface="Calibri"/>
                <a:cs typeface="Times New Roman"/>
              </a:rPr>
              <a:t>1998 </a:t>
            </a:r>
            <a:r>
              <a:rPr lang="de-DE" dirty="0" smtClean="0">
                <a:ea typeface="Calibri"/>
                <a:cs typeface="Times New Roman"/>
              </a:rPr>
              <a:t>    Beginn </a:t>
            </a:r>
            <a:r>
              <a:rPr lang="de-DE" dirty="0">
                <a:ea typeface="Calibri"/>
                <a:cs typeface="Times New Roman"/>
              </a:rPr>
              <a:t>der keramischen Arbeit. </a:t>
            </a:r>
            <a:r>
              <a:rPr lang="de-DE" dirty="0" smtClean="0">
                <a:ea typeface="Calibri"/>
                <a:cs typeface="Times New Roman"/>
              </a:rPr>
              <a:t/>
            </a:r>
            <a:br>
              <a:rPr lang="de-DE" dirty="0" smtClean="0">
                <a:ea typeface="Calibri"/>
                <a:cs typeface="Times New Roman"/>
              </a:rPr>
            </a:br>
            <a:r>
              <a:rPr lang="de-DE" dirty="0" smtClean="0">
                <a:ea typeface="Calibri"/>
                <a:cs typeface="Times New Roman"/>
              </a:rPr>
              <a:t>              Seither </a:t>
            </a:r>
            <a:r>
              <a:rPr lang="de-DE" dirty="0">
                <a:ea typeface="Calibri"/>
                <a:cs typeface="Times New Roman"/>
              </a:rPr>
              <a:t>Seminare im Bereich der </a:t>
            </a:r>
            <a:r>
              <a:rPr lang="de-DE" dirty="0" err="1">
                <a:ea typeface="Calibri"/>
                <a:cs typeface="Times New Roman"/>
              </a:rPr>
              <a:t>Gross</a:t>
            </a:r>
            <a:r>
              <a:rPr lang="de-DE" dirty="0">
                <a:ea typeface="Calibri"/>
                <a:cs typeface="Times New Roman"/>
              </a:rPr>
              <a:t> – und figürlichen Plastik</a:t>
            </a:r>
            <a:br>
              <a:rPr lang="de-DE" dirty="0">
                <a:ea typeface="Calibri"/>
                <a:cs typeface="Times New Roman"/>
              </a:rPr>
            </a:br>
            <a:r>
              <a:rPr lang="de-DE" dirty="0">
                <a:ea typeface="Calibri"/>
                <a:cs typeface="Times New Roman"/>
              </a:rPr>
              <a:t>2006  + 11 Artist in </a:t>
            </a:r>
            <a:r>
              <a:rPr lang="de-DE" dirty="0" err="1">
                <a:ea typeface="Calibri"/>
                <a:cs typeface="Times New Roman"/>
              </a:rPr>
              <a:t>Residence</a:t>
            </a:r>
            <a:r>
              <a:rPr lang="de-DE" dirty="0">
                <a:ea typeface="Calibri"/>
                <a:cs typeface="Times New Roman"/>
              </a:rPr>
              <a:t>, Frankreich   </a:t>
            </a:r>
            <a:br>
              <a:rPr lang="de-DE" dirty="0">
                <a:ea typeface="Calibri"/>
                <a:cs typeface="Times New Roman"/>
              </a:rPr>
            </a:br>
            <a:r>
              <a:rPr lang="de-DE" dirty="0">
                <a:ea typeface="Calibri"/>
                <a:cs typeface="Times New Roman"/>
              </a:rPr>
              <a:t>2008     Bronzegussworkshop</a:t>
            </a:r>
            <a:br>
              <a:rPr lang="de-DE" dirty="0">
                <a:ea typeface="Calibri"/>
                <a:cs typeface="Times New Roman"/>
              </a:rPr>
            </a:br>
            <a:r>
              <a:rPr lang="de-DE" dirty="0">
                <a:ea typeface="Calibri"/>
                <a:cs typeface="Times New Roman"/>
              </a:rPr>
              <a:t>2008-2012   </a:t>
            </a:r>
            <a:r>
              <a:rPr lang="de-DE" dirty="0" smtClean="0">
                <a:ea typeface="Calibri"/>
                <a:cs typeface="Times New Roman"/>
              </a:rPr>
              <a:t>Studium </a:t>
            </a:r>
            <a:r>
              <a:rPr lang="de-DE" dirty="0">
                <a:ea typeface="Calibri"/>
                <a:cs typeface="Times New Roman"/>
              </a:rPr>
              <a:t>der Bildhauerei an der Freien Kunstschule, </a:t>
            </a:r>
            <a:r>
              <a:rPr lang="de-DE" dirty="0" smtClean="0">
                <a:ea typeface="Calibri"/>
                <a:cs typeface="Times New Roman"/>
              </a:rPr>
              <a:t>Stuttgart</a:t>
            </a:r>
            <a:r>
              <a:rPr lang="de-DE" dirty="0">
                <a:ea typeface="Calibri"/>
                <a:cs typeface="Times New Roman"/>
              </a:rPr>
              <a:t>                     </a:t>
            </a:r>
            <a:br>
              <a:rPr lang="de-DE" dirty="0">
                <a:ea typeface="Calibri"/>
                <a:cs typeface="Times New Roman"/>
              </a:rPr>
            </a:br>
            <a:r>
              <a:rPr lang="de-DE" dirty="0">
                <a:ea typeface="Calibri"/>
                <a:cs typeface="Times New Roman"/>
              </a:rPr>
              <a:t>2013      Gründung der Ateliergemeinschaft „Raum3plus“, </a:t>
            </a:r>
            <a:r>
              <a:rPr lang="de-DE" dirty="0" err="1">
                <a:ea typeface="Calibri"/>
                <a:cs typeface="Times New Roman"/>
              </a:rPr>
              <a:t>Steinbeisstr</a:t>
            </a:r>
            <a:r>
              <a:rPr lang="de-DE" dirty="0">
                <a:ea typeface="Calibri"/>
                <a:cs typeface="Times New Roman"/>
              </a:rPr>
              <a:t>. 13, </a:t>
            </a:r>
            <a:r>
              <a:rPr lang="de-DE" dirty="0" err="1">
                <a:ea typeface="Calibri"/>
                <a:cs typeface="Times New Roman"/>
              </a:rPr>
              <a:t>Korntal</a:t>
            </a:r>
            <a:r>
              <a:rPr lang="de-DE" dirty="0">
                <a:ea typeface="Calibri"/>
                <a:cs typeface="Times New Roman"/>
              </a:rPr>
              <a:t/>
            </a:r>
            <a:br>
              <a:rPr lang="de-DE" dirty="0">
                <a:ea typeface="Calibri"/>
                <a:cs typeface="Times New Roman"/>
              </a:rPr>
            </a:br>
            <a:r>
              <a:rPr lang="de-DE" dirty="0">
                <a:ea typeface="Calibri"/>
                <a:cs typeface="Times New Roman"/>
              </a:rPr>
              <a:t>2014      Arbeit als freie Dozentin</a:t>
            </a:r>
            <a:br>
              <a:rPr lang="de-DE" dirty="0">
                <a:ea typeface="Calibri"/>
                <a:cs typeface="Times New Roman"/>
              </a:rPr>
            </a:br>
            <a:r>
              <a:rPr lang="de-DE" dirty="0">
                <a:ea typeface="Calibri"/>
                <a:cs typeface="Times New Roman"/>
              </a:rPr>
              <a:t>2015      </a:t>
            </a:r>
            <a:r>
              <a:rPr lang="de-DE" dirty="0" smtClean="0">
                <a:ea typeface="Calibri"/>
                <a:cs typeface="Times New Roman"/>
              </a:rPr>
              <a:t>Lehrauftrag </a:t>
            </a:r>
            <a:r>
              <a:rPr lang="de-DE" dirty="0">
                <a:ea typeface="Calibri"/>
                <a:cs typeface="Times New Roman"/>
              </a:rPr>
              <a:t>bei der Handwerkskammer  Stuttgart im </a:t>
            </a:r>
            <a:r>
              <a:rPr lang="de-DE" dirty="0" smtClean="0">
                <a:ea typeface="Calibri"/>
                <a:cs typeface="Times New Roman"/>
              </a:rPr>
              <a:t>Lehrgang</a:t>
            </a:r>
            <a:br>
              <a:rPr lang="de-DE" dirty="0" smtClean="0">
                <a:ea typeface="Calibri"/>
                <a:cs typeface="Times New Roman"/>
              </a:rPr>
            </a:br>
            <a:r>
              <a:rPr lang="de-DE" dirty="0" smtClean="0">
                <a:ea typeface="Calibri"/>
                <a:cs typeface="Times New Roman"/>
              </a:rPr>
              <a:t>              </a:t>
            </a:r>
            <a:r>
              <a:rPr lang="de-DE" dirty="0">
                <a:ea typeface="Calibri"/>
                <a:cs typeface="Times New Roman"/>
              </a:rPr>
              <a:t> des „Gestalter </a:t>
            </a:r>
            <a:r>
              <a:rPr lang="de-DE" dirty="0" smtClean="0">
                <a:ea typeface="Calibri"/>
                <a:cs typeface="Times New Roman"/>
              </a:rPr>
              <a:t>im </a:t>
            </a:r>
            <a:r>
              <a:rPr lang="de-DE" dirty="0">
                <a:ea typeface="Calibri"/>
                <a:cs typeface="Times New Roman"/>
              </a:rPr>
              <a:t>Handwerk“</a:t>
            </a:r>
            <a:br>
              <a:rPr lang="de-DE" dirty="0">
                <a:ea typeface="Calibri"/>
                <a:cs typeface="Times New Roman"/>
              </a:rPr>
            </a:br>
            <a:r>
              <a:rPr lang="de-DE" dirty="0">
                <a:ea typeface="Calibri"/>
                <a:cs typeface="Times New Roman"/>
              </a:rPr>
              <a:t>seit 2004   Ausstellungen im öffentlichen Raum</a:t>
            </a:r>
          </a:p>
        </p:txBody>
      </p:sp>
    </p:spTree>
    <p:extLst>
      <p:ext uri="{BB962C8B-B14F-4D97-AF65-F5344CB8AC3E}">
        <p14:creationId xmlns:p14="http://schemas.microsoft.com/office/powerpoint/2010/main" val="1317397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p:cNvGraphicFramePr>
            <a:graphicFrameLocks noGrp="1"/>
          </p:cNvGraphicFramePr>
          <p:nvPr>
            <p:extLst>
              <p:ext uri="{D42A27DB-BD31-4B8C-83A1-F6EECF244321}">
                <p14:modId xmlns:p14="http://schemas.microsoft.com/office/powerpoint/2010/main" val="2156584244"/>
              </p:ext>
            </p:extLst>
          </p:nvPr>
        </p:nvGraphicFramePr>
        <p:xfrm>
          <a:off x="395537" y="836712"/>
          <a:ext cx="8496946" cy="5419756"/>
        </p:xfrm>
        <a:graphic>
          <a:graphicData uri="http://schemas.openxmlformats.org/drawingml/2006/table">
            <a:tbl>
              <a:tblPr firstRow="1" firstCol="1" bandRow="1" bandCol="1">
                <a:tableStyleId>{5C22544A-7EE6-4342-B048-85BDC9FD1C3A}</a:tableStyleId>
              </a:tblPr>
              <a:tblGrid>
                <a:gridCol w="1656184"/>
                <a:gridCol w="1136123"/>
                <a:gridCol w="1528173"/>
                <a:gridCol w="1008112"/>
                <a:gridCol w="1590004"/>
                <a:gridCol w="1578350"/>
              </a:tblGrid>
              <a:tr h="1134639">
                <a:tc>
                  <a:txBody>
                    <a:bodyPr/>
                    <a:lstStyle/>
                    <a:p>
                      <a:r>
                        <a:rPr lang="de-DE" dirty="0" smtClean="0"/>
                        <a:t>Name</a:t>
                      </a:r>
                      <a:endParaRPr lang="de-DE" dirty="0"/>
                    </a:p>
                  </a:txBody>
                  <a:tcPr/>
                </a:tc>
                <a:tc>
                  <a:txBody>
                    <a:bodyPr/>
                    <a:lstStyle/>
                    <a:p>
                      <a:r>
                        <a:rPr lang="de-DE" dirty="0" smtClean="0"/>
                        <a:t>Material</a:t>
                      </a:r>
                      <a:endParaRPr lang="de-DE" dirty="0"/>
                    </a:p>
                  </a:txBody>
                  <a:tcPr/>
                </a:tc>
                <a:tc>
                  <a:txBody>
                    <a:bodyPr/>
                    <a:lstStyle/>
                    <a:p>
                      <a:r>
                        <a:rPr lang="de-DE" dirty="0" err="1" smtClean="0"/>
                        <a:t>Grösse</a:t>
                      </a:r>
                      <a:endParaRPr lang="de-DE" dirty="0"/>
                    </a:p>
                  </a:txBody>
                  <a:tcPr/>
                </a:tc>
                <a:tc>
                  <a:txBody>
                    <a:bodyPr/>
                    <a:lstStyle/>
                    <a:p>
                      <a:r>
                        <a:rPr lang="de-DE" dirty="0" smtClean="0"/>
                        <a:t>Gewicht</a:t>
                      </a:r>
                      <a:endParaRPr lang="de-DE" dirty="0"/>
                    </a:p>
                  </a:txBody>
                  <a:tcPr/>
                </a:tc>
                <a:tc>
                  <a:txBody>
                    <a:bodyPr/>
                    <a:lstStyle/>
                    <a:p>
                      <a:r>
                        <a:rPr lang="de-DE" dirty="0" smtClean="0"/>
                        <a:t>Herstellung</a:t>
                      </a:r>
                      <a:r>
                        <a:rPr lang="de-DE" baseline="0" dirty="0" smtClean="0"/>
                        <a:t> Silikonform</a:t>
                      </a:r>
                      <a:br>
                        <a:rPr lang="de-DE" baseline="0" dirty="0" smtClean="0"/>
                      </a:br>
                      <a:r>
                        <a:rPr lang="de-DE" baseline="0" dirty="0" smtClean="0"/>
                        <a:t>(einmalig)</a:t>
                      </a:r>
                      <a:r>
                        <a:rPr lang="de-DE" dirty="0" smtClean="0"/>
                        <a:t/>
                      </a:r>
                      <a:br>
                        <a:rPr lang="de-DE" dirty="0" smtClean="0"/>
                      </a:br>
                      <a:endParaRPr lang="de-DE" dirty="0"/>
                    </a:p>
                  </a:txBody>
                  <a:tcPr/>
                </a:tc>
                <a:tc>
                  <a:txBody>
                    <a:bodyPr/>
                    <a:lstStyle/>
                    <a:p>
                      <a:r>
                        <a:rPr lang="de-DE" dirty="0" smtClean="0"/>
                        <a:t>Herstellung Guss (bearbeitet und patiniert)</a:t>
                      </a:r>
                      <a:endParaRPr lang="de-DE" dirty="0"/>
                    </a:p>
                  </a:txBody>
                  <a:tcPr/>
                </a:tc>
              </a:tr>
              <a:tr h="872799">
                <a:tc>
                  <a:txBody>
                    <a:bodyPr/>
                    <a:lstStyle/>
                    <a:p>
                      <a:r>
                        <a:rPr lang="de-DE" dirty="0" smtClean="0"/>
                        <a:t>Delia, Bronze poliert</a:t>
                      </a:r>
                      <a:endParaRPr lang="de-DE" dirty="0"/>
                    </a:p>
                  </a:txBody>
                  <a:tcPr/>
                </a:tc>
                <a:tc>
                  <a:txBody>
                    <a:bodyPr/>
                    <a:lstStyle/>
                    <a:p>
                      <a:r>
                        <a:rPr lang="de-DE" dirty="0" smtClean="0"/>
                        <a:t>Bronze</a:t>
                      </a:r>
                      <a:endParaRPr lang="de-DE" dirty="0"/>
                    </a:p>
                  </a:txBody>
                  <a:tcPr/>
                </a:tc>
                <a:tc>
                  <a:txBody>
                    <a:bodyPr/>
                    <a:lstStyle/>
                    <a:p>
                      <a:r>
                        <a:rPr lang="de-DE" dirty="0" smtClean="0"/>
                        <a:t>H 22,5 cm</a:t>
                      </a:r>
                      <a:br>
                        <a:rPr lang="de-DE" dirty="0" smtClean="0"/>
                      </a:br>
                      <a:r>
                        <a:rPr lang="de-DE" dirty="0" smtClean="0"/>
                        <a:t>B 8 cm</a:t>
                      </a:r>
                      <a:br>
                        <a:rPr lang="de-DE" dirty="0" smtClean="0"/>
                      </a:br>
                      <a:r>
                        <a:rPr lang="de-DE" dirty="0" smtClean="0"/>
                        <a:t>T 5,5 cm</a:t>
                      </a:r>
                      <a:endParaRPr lang="de-DE" dirty="0"/>
                    </a:p>
                  </a:txBody>
                  <a:tcPr/>
                </a:tc>
                <a:tc>
                  <a:txBody>
                    <a:bodyPr/>
                    <a:lstStyle/>
                    <a:p>
                      <a:r>
                        <a:rPr lang="de-DE" dirty="0" smtClean="0"/>
                        <a:t>844 </a:t>
                      </a:r>
                      <a:r>
                        <a:rPr lang="de-DE" dirty="0" err="1" smtClean="0"/>
                        <a:t>gr</a:t>
                      </a:r>
                      <a:endParaRPr lang="de-DE" dirty="0"/>
                    </a:p>
                  </a:txBody>
                  <a:tcPr/>
                </a:tc>
                <a:tc>
                  <a:txBody>
                    <a:bodyPr/>
                    <a:lstStyle/>
                    <a:p>
                      <a:r>
                        <a:rPr lang="de-DE" dirty="0" smtClean="0"/>
                        <a:t>€ 520,- </a:t>
                      </a:r>
                      <a:endParaRPr lang="de-DE" dirty="0"/>
                    </a:p>
                  </a:txBody>
                  <a:tcPr/>
                </a:tc>
                <a:tc>
                  <a:txBody>
                    <a:bodyPr/>
                    <a:lstStyle/>
                    <a:p>
                      <a:r>
                        <a:rPr lang="de-DE" dirty="0" smtClean="0"/>
                        <a:t>€ 460,-</a:t>
                      </a:r>
                      <a:endParaRPr lang="de-DE" dirty="0"/>
                    </a:p>
                  </a:txBody>
                  <a:tcPr/>
                </a:tc>
              </a:tr>
              <a:tr h="1658318">
                <a:tc>
                  <a:txBody>
                    <a:bodyPr/>
                    <a:lstStyle/>
                    <a:p>
                      <a:r>
                        <a:rPr lang="de-DE" dirty="0" smtClean="0"/>
                        <a:t/>
                      </a:r>
                      <a:br>
                        <a:rPr lang="de-DE" dirty="0" smtClean="0"/>
                      </a:br>
                      <a:r>
                        <a:rPr lang="de-DE" dirty="0" smtClean="0"/>
                        <a:t>mit quadratischem S</a:t>
                      </a:r>
                      <a:r>
                        <a:rPr lang="de-DE" baseline="0" dirty="0" smtClean="0"/>
                        <a:t>ockel</a:t>
                      </a:r>
                      <a:endParaRPr lang="de-DE" dirty="0"/>
                    </a:p>
                  </a:txBody>
                  <a:tcPr/>
                </a:tc>
                <a:tc>
                  <a:txBody>
                    <a:bodyPr/>
                    <a:lstStyle/>
                    <a:p>
                      <a:r>
                        <a:rPr lang="de-DE" dirty="0" smtClean="0"/>
                        <a:t>„Indian </a:t>
                      </a:r>
                      <a:r>
                        <a:rPr lang="de-DE" dirty="0" err="1" smtClean="0"/>
                        <a:t>black</a:t>
                      </a:r>
                      <a:r>
                        <a:rPr lang="de-DE" dirty="0" smtClean="0"/>
                        <a:t>“</a:t>
                      </a:r>
                      <a:br>
                        <a:rPr lang="de-DE" dirty="0" smtClean="0"/>
                      </a:br>
                      <a:r>
                        <a:rPr lang="de-DE" dirty="0" smtClean="0"/>
                        <a:t>schwarzer</a:t>
                      </a:r>
                      <a:br>
                        <a:rPr lang="de-DE" dirty="0" smtClean="0"/>
                      </a:br>
                      <a:r>
                        <a:rPr lang="de-DE" dirty="0" smtClean="0"/>
                        <a:t>Basalt</a:t>
                      </a:r>
                      <a:endParaRPr lang="de-DE" dirty="0"/>
                    </a:p>
                  </a:txBody>
                  <a:tcPr/>
                </a:tc>
                <a:tc>
                  <a:txBody>
                    <a:bodyPr/>
                    <a:lstStyle/>
                    <a:p>
                      <a:r>
                        <a:rPr lang="de-DE" dirty="0" smtClean="0"/>
                        <a:t>H 27,5 cm</a:t>
                      </a:r>
                      <a:br>
                        <a:rPr lang="de-DE" dirty="0" smtClean="0"/>
                      </a:br>
                      <a:r>
                        <a:rPr lang="de-DE" dirty="0" smtClean="0"/>
                        <a:t>B 8 cm</a:t>
                      </a:r>
                      <a:br>
                        <a:rPr lang="de-DE" dirty="0" smtClean="0"/>
                      </a:br>
                      <a:r>
                        <a:rPr lang="de-DE" dirty="0" smtClean="0"/>
                        <a:t>T 8 cm</a:t>
                      </a:r>
                      <a:br>
                        <a:rPr lang="de-DE" dirty="0" smtClean="0"/>
                      </a:br>
                      <a:r>
                        <a:rPr lang="de-DE" dirty="0" smtClean="0"/>
                        <a:t>Höhe Stein: </a:t>
                      </a:r>
                      <a:br>
                        <a:rPr lang="de-DE" dirty="0" smtClean="0"/>
                      </a:br>
                      <a:r>
                        <a:rPr lang="de-DE" dirty="0" smtClean="0"/>
                        <a:t>1,5 cm</a:t>
                      </a:r>
                      <a:endParaRPr lang="de-DE" dirty="0"/>
                    </a:p>
                  </a:txBody>
                  <a:tcPr/>
                </a:tc>
                <a:tc>
                  <a:txBody>
                    <a:bodyPr/>
                    <a:lstStyle/>
                    <a:p>
                      <a:r>
                        <a:rPr lang="de-DE" dirty="0" smtClean="0"/>
                        <a:t>1,9 kg</a:t>
                      </a:r>
                      <a:endParaRPr lang="de-DE" dirty="0"/>
                    </a:p>
                  </a:txBody>
                  <a:tcPr/>
                </a:tc>
                <a:tc>
                  <a:txBody>
                    <a:bodyPr/>
                    <a:lstStyle/>
                    <a:p>
                      <a:endParaRPr lang="de-DE" dirty="0"/>
                    </a:p>
                  </a:txBody>
                  <a:tcPr/>
                </a:tc>
                <a:tc>
                  <a:txBody>
                    <a:bodyPr/>
                    <a:lstStyle/>
                    <a:p>
                      <a:r>
                        <a:rPr lang="de-DE" dirty="0" smtClean="0"/>
                        <a:t>€ 505,-</a:t>
                      </a:r>
                      <a:endParaRPr lang="de-DE" dirty="0"/>
                    </a:p>
                  </a:txBody>
                  <a:tcPr/>
                </a:tc>
              </a:tr>
              <a:tr h="1658318">
                <a:tc>
                  <a:txBody>
                    <a:bodyPr/>
                    <a:lstStyle/>
                    <a:p>
                      <a:r>
                        <a:rPr lang="de-DE" dirty="0" smtClean="0"/>
                        <a:t>mit rundem </a:t>
                      </a:r>
                      <a:br>
                        <a:rPr lang="de-DE" dirty="0" smtClean="0"/>
                      </a:br>
                      <a:r>
                        <a:rPr lang="de-DE" dirty="0" smtClean="0"/>
                        <a:t>Sockel</a:t>
                      </a:r>
                      <a:br>
                        <a:rPr lang="de-DE" dirty="0" smtClean="0"/>
                      </a:b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„Indian </a:t>
                      </a:r>
                      <a:r>
                        <a:rPr lang="de-DE" dirty="0" err="1" smtClean="0"/>
                        <a:t>black</a:t>
                      </a:r>
                      <a:r>
                        <a:rPr lang="de-DE" dirty="0" smtClean="0"/>
                        <a:t>“</a:t>
                      </a:r>
                      <a:br>
                        <a:rPr lang="de-DE" dirty="0" smtClean="0"/>
                      </a:br>
                      <a:r>
                        <a:rPr lang="de-DE" dirty="0" smtClean="0"/>
                        <a:t>schwarzer</a:t>
                      </a:r>
                      <a:br>
                        <a:rPr lang="de-DE" dirty="0" smtClean="0"/>
                      </a:br>
                      <a:r>
                        <a:rPr lang="de-DE" dirty="0" smtClean="0"/>
                        <a:t>Basalt</a:t>
                      </a:r>
                    </a:p>
                    <a:p>
                      <a:endParaRPr lang="de-DE" dirty="0"/>
                    </a:p>
                  </a:txBody>
                  <a:tcPr/>
                </a:tc>
                <a:tc>
                  <a:txBody>
                    <a:bodyPr/>
                    <a:lstStyle/>
                    <a:p>
                      <a:r>
                        <a:rPr lang="de-DE" dirty="0" smtClean="0"/>
                        <a:t>H 25,5 cm</a:t>
                      </a:r>
                      <a:br>
                        <a:rPr lang="de-DE" dirty="0" smtClean="0"/>
                      </a:br>
                      <a:r>
                        <a:rPr lang="de-DE" dirty="0" smtClean="0"/>
                        <a:t>Durchmesser</a:t>
                      </a:r>
                      <a:br>
                        <a:rPr lang="de-DE" dirty="0" smtClean="0"/>
                      </a:br>
                      <a:r>
                        <a:rPr lang="de-DE" dirty="0" smtClean="0"/>
                        <a:t>7 cm</a:t>
                      </a:r>
                      <a:endParaRPr lang="de-DE" dirty="0"/>
                    </a:p>
                  </a:txBody>
                  <a:tcPr/>
                </a:tc>
                <a:tc>
                  <a:txBody>
                    <a:bodyPr/>
                    <a:lstStyle/>
                    <a:p>
                      <a:r>
                        <a:rPr lang="de-DE" dirty="0" smtClean="0"/>
                        <a:t>1,3 kg</a:t>
                      </a:r>
                      <a:endParaRPr lang="de-DE" dirty="0"/>
                    </a:p>
                  </a:txBody>
                  <a:tcPr/>
                </a:tc>
                <a:tc>
                  <a:txBody>
                    <a:bodyPr/>
                    <a:lstStyle/>
                    <a:p>
                      <a:endParaRPr lang="de-DE" dirty="0"/>
                    </a:p>
                  </a:txBody>
                  <a:tcPr/>
                </a:tc>
                <a:tc>
                  <a:txBody>
                    <a:bodyPr/>
                    <a:lstStyle/>
                    <a:p>
                      <a:r>
                        <a:rPr lang="de-DE" dirty="0" smtClean="0"/>
                        <a:t>€ 515,-</a:t>
                      </a:r>
                      <a:endParaRPr lang="de-DE" dirty="0"/>
                    </a:p>
                  </a:txBody>
                  <a:tcPr/>
                </a:tc>
              </a:tr>
            </a:tbl>
          </a:graphicData>
        </a:graphic>
      </p:graphicFrame>
    </p:spTree>
    <p:extLst>
      <p:ext uri="{BB962C8B-B14F-4D97-AF65-F5344CB8AC3E}">
        <p14:creationId xmlns:p14="http://schemas.microsoft.com/office/powerpoint/2010/main" val="626071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74638"/>
            <a:ext cx="8435280" cy="1143000"/>
          </a:xfrm>
        </p:spPr>
        <p:txBody>
          <a:bodyPr>
            <a:normAutofit fontScale="90000"/>
          </a:bodyPr>
          <a:lstStyle/>
          <a:p>
            <a:r>
              <a:rPr lang="de-DE" dirty="0" smtClean="0"/>
              <a:t>„Delia“</a:t>
            </a:r>
            <a:br>
              <a:rPr lang="de-DE" dirty="0" smtClean="0"/>
            </a:br>
            <a:r>
              <a:rPr lang="de-DE" dirty="0" smtClean="0"/>
              <a:t>Aluminium poliert, quadratischer Sockel</a:t>
            </a:r>
            <a:endParaRPr lang="de-DE" dirty="0"/>
          </a:p>
        </p:txBody>
      </p:sp>
      <p:pic>
        <p:nvPicPr>
          <p:cNvPr id="7" name="Inhaltsplatzhalt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860032" y="1628800"/>
            <a:ext cx="3143029" cy="4525963"/>
          </a:xfrm>
        </p:spPr>
      </p:pic>
      <p:pic>
        <p:nvPicPr>
          <p:cNvPr id="8" name="Inhaltsplatzhalt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259632" y="1628800"/>
            <a:ext cx="3080169" cy="4525963"/>
          </a:xfrm>
        </p:spPr>
      </p:pic>
    </p:spTree>
    <p:extLst>
      <p:ext uri="{BB962C8B-B14F-4D97-AF65-F5344CB8AC3E}">
        <p14:creationId xmlns:p14="http://schemas.microsoft.com/office/powerpoint/2010/main" val="1994626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57200" y="274638"/>
            <a:ext cx="8229600" cy="1354162"/>
          </a:xfrm>
        </p:spPr>
        <p:txBody>
          <a:bodyPr>
            <a:normAutofit fontScale="90000"/>
          </a:bodyPr>
          <a:lstStyle/>
          <a:p>
            <a:r>
              <a:rPr lang="de-DE" dirty="0" smtClean="0"/>
              <a:t>„Delia“</a:t>
            </a:r>
            <a:br>
              <a:rPr lang="de-DE" dirty="0" smtClean="0"/>
            </a:br>
            <a:r>
              <a:rPr lang="de-DE" dirty="0" smtClean="0"/>
              <a:t>Aluminium poliert, runder Sockel</a:t>
            </a:r>
            <a:br>
              <a:rPr lang="de-DE" dirty="0" smtClean="0"/>
            </a:br>
            <a:r>
              <a:rPr lang="de-DE" sz="1300" dirty="0" smtClean="0"/>
              <a:t>(im Bild nur Sockelbeispiel/ siehe schwarzer Basalt bei der Bronze-Skulptur)</a:t>
            </a:r>
            <a:endParaRPr lang="de-DE" sz="1300"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1840" y="2060848"/>
            <a:ext cx="3121429" cy="4522124"/>
          </a:xfrm>
        </p:spPr>
      </p:pic>
    </p:spTree>
    <p:extLst>
      <p:ext uri="{BB962C8B-B14F-4D97-AF65-F5344CB8AC3E}">
        <p14:creationId xmlns:p14="http://schemas.microsoft.com/office/powerpoint/2010/main" val="453448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p:cNvGraphicFramePr>
            <a:graphicFrameLocks noGrp="1"/>
          </p:cNvGraphicFramePr>
          <p:nvPr>
            <p:extLst>
              <p:ext uri="{D42A27DB-BD31-4B8C-83A1-F6EECF244321}">
                <p14:modId xmlns:p14="http://schemas.microsoft.com/office/powerpoint/2010/main" val="2608007632"/>
              </p:ext>
            </p:extLst>
          </p:nvPr>
        </p:nvGraphicFramePr>
        <p:xfrm>
          <a:off x="395537" y="836712"/>
          <a:ext cx="8496946" cy="5419756"/>
        </p:xfrm>
        <a:graphic>
          <a:graphicData uri="http://schemas.openxmlformats.org/drawingml/2006/table">
            <a:tbl>
              <a:tblPr firstRow="1" firstCol="1" bandRow="1" bandCol="1">
                <a:tableStyleId>{5C22544A-7EE6-4342-B048-85BDC9FD1C3A}</a:tableStyleId>
              </a:tblPr>
              <a:tblGrid>
                <a:gridCol w="1656184"/>
                <a:gridCol w="1224135"/>
                <a:gridCol w="1440161"/>
                <a:gridCol w="1008112"/>
                <a:gridCol w="1590004"/>
                <a:gridCol w="1578350"/>
              </a:tblGrid>
              <a:tr h="1134639">
                <a:tc>
                  <a:txBody>
                    <a:bodyPr/>
                    <a:lstStyle/>
                    <a:p>
                      <a:r>
                        <a:rPr lang="de-DE" dirty="0" smtClean="0"/>
                        <a:t>Name</a:t>
                      </a:r>
                      <a:endParaRPr lang="de-DE" dirty="0"/>
                    </a:p>
                  </a:txBody>
                  <a:tcPr/>
                </a:tc>
                <a:tc>
                  <a:txBody>
                    <a:bodyPr/>
                    <a:lstStyle/>
                    <a:p>
                      <a:r>
                        <a:rPr lang="de-DE" dirty="0" smtClean="0"/>
                        <a:t>Material</a:t>
                      </a:r>
                      <a:endParaRPr lang="de-DE" dirty="0"/>
                    </a:p>
                  </a:txBody>
                  <a:tcPr/>
                </a:tc>
                <a:tc>
                  <a:txBody>
                    <a:bodyPr/>
                    <a:lstStyle/>
                    <a:p>
                      <a:r>
                        <a:rPr lang="de-DE" dirty="0" err="1" smtClean="0"/>
                        <a:t>Grösse</a:t>
                      </a:r>
                      <a:endParaRPr lang="de-DE" dirty="0"/>
                    </a:p>
                  </a:txBody>
                  <a:tcPr/>
                </a:tc>
                <a:tc>
                  <a:txBody>
                    <a:bodyPr/>
                    <a:lstStyle/>
                    <a:p>
                      <a:r>
                        <a:rPr lang="de-DE" dirty="0" smtClean="0"/>
                        <a:t>Gewicht</a:t>
                      </a:r>
                      <a:endParaRPr lang="de-DE" dirty="0"/>
                    </a:p>
                  </a:txBody>
                  <a:tcPr/>
                </a:tc>
                <a:tc>
                  <a:txBody>
                    <a:bodyPr/>
                    <a:lstStyle/>
                    <a:p>
                      <a:r>
                        <a:rPr lang="de-DE" dirty="0" smtClean="0"/>
                        <a:t>Herstellung</a:t>
                      </a:r>
                      <a:r>
                        <a:rPr lang="de-DE" baseline="0" dirty="0" smtClean="0"/>
                        <a:t> Silikonform</a:t>
                      </a:r>
                      <a:br>
                        <a:rPr lang="de-DE" baseline="0" dirty="0" smtClean="0"/>
                      </a:br>
                      <a:r>
                        <a:rPr lang="de-DE" baseline="0" dirty="0" smtClean="0"/>
                        <a:t>(einmalig)</a:t>
                      </a:r>
                      <a:r>
                        <a:rPr lang="de-DE" dirty="0" smtClean="0"/>
                        <a:t/>
                      </a:r>
                      <a:br>
                        <a:rPr lang="de-DE" dirty="0" smtClean="0"/>
                      </a:br>
                      <a:endParaRPr lang="de-DE" dirty="0"/>
                    </a:p>
                  </a:txBody>
                  <a:tcPr/>
                </a:tc>
                <a:tc>
                  <a:txBody>
                    <a:bodyPr/>
                    <a:lstStyle/>
                    <a:p>
                      <a:r>
                        <a:rPr lang="de-DE" dirty="0" smtClean="0"/>
                        <a:t>Herstellung Guss (bearbeitet und patiniert)</a:t>
                      </a:r>
                      <a:endParaRPr lang="de-DE" dirty="0"/>
                    </a:p>
                  </a:txBody>
                  <a:tcPr/>
                </a:tc>
              </a:tr>
              <a:tr h="872799">
                <a:tc>
                  <a:txBody>
                    <a:bodyPr/>
                    <a:lstStyle/>
                    <a:p>
                      <a:r>
                        <a:rPr lang="de-DE" dirty="0" smtClean="0"/>
                        <a:t>Delia, </a:t>
                      </a:r>
                      <a:r>
                        <a:rPr lang="de-DE" dirty="0" smtClean="0"/>
                        <a:t>Aluminium </a:t>
                      </a:r>
                      <a:r>
                        <a:rPr lang="de-DE" dirty="0" smtClean="0"/>
                        <a:t>poliert</a:t>
                      </a:r>
                      <a:endParaRPr lang="de-DE" dirty="0"/>
                    </a:p>
                  </a:txBody>
                  <a:tcPr/>
                </a:tc>
                <a:tc>
                  <a:txBody>
                    <a:bodyPr/>
                    <a:lstStyle/>
                    <a:p>
                      <a:r>
                        <a:rPr lang="de-DE" dirty="0" smtClean="0"/>
                        <a:t>Aluminium</a:t>
                      </a:r>
                      <a:endParaRPr lang="de-DE" dirty="0"/>
                    </a:p>
                  </a:txBody>
                  <a:tcPr/>
                </a:tc>
                <a:tc>
                  <a:txBody>
                    <a:bodyPr/>
                    <a:lstStyle/>
                    <a:p>
                      <a:r>
                        <a:rPr lang="de-DE" dirty="0" smtClean="0"/>
                        <a:t>H 22,5 cm</a:t>
                      </a:r>
                      <a:br>
                        <a:rPr lang="de-DE" dirty="0" smtClean="0"/>
                      </a:br>
                      <a:r>
                        <a:rPr lang="de-DE" dirty="0" smtClean="0"/>
                        <a:t>B 8 cm</a:t>
                      </a:r>
                      <a:br>
                        <a:rPr lang="de-DE" dirty="0" smtClean="0"/>
                      </a:br>
                      <a:r>
                        <a:rPr lang="de-DE" dirty="0" smtClean="0"/>
                        <a:t>T 5,5 cm</a:t>
                      </a:r>
                      <a:endParaRPr lang="de-DE" dirty="0"/>
                    </a:p>
                  </a:txBody>
                  <a:tcPr/>
                </a:tc>
                <a:tc>
                  <a:txBody>
                    <a:bodyPr/>
                    <a:lstStyle/>
                    <a:p>
                      <a:r>
                        <a:rPr lang="de-DE" dirty="0" smtClean="0"/>
                        <a:t>715 </a:t>
                      </a:r>
                      <a:r>
                        <a:rPr lang="de-DE" dirty="0" err="1" smtClean="0"/>
                        <a:t>gr</a:t>
                      </a:r>
                      <a:endParaRPr lang="de-DE" dirty="0"/>
                    </a:p>
                  </a:txBody>
                  <a:tcPr/>
                </a:tc>
                <a:tc>
                  <a:txBody>
                    <a:bodyPr/>
                    <a:lstStyle/>
                    <a:p>
                      <a:r>
                        <a:rPr lang="de-DE" dirty="0" smtClean="0"/>
                        <a:t>€ 520,- </a:t>
                      </a:r>
                      <a:endParaRPr lang="de-DE" dirty="0"/>
                    </a:p>
                  </a:txBody>
                  <a:tcPr/>
                </a:tc>
                <a:tc>
                  <a:txBody>
                    <a:bodyPr/>
                    <a:lstStyle/>
                    <a:p>
                      <a:r>
                        <a:rPr lang="de-DE" dirty="0" smtClean="0"/>
                        <a:t>€ </a:t>
                      </a:r>
                      <a:r>
                        <a:rPr lang="de-DE" dirty="0" smtClean="0"/>
                        <a:t>390,-</a:t>
                      </a:r>
                      <a:endParaRPr lang="de-DE" dirty="0"/>
                    </a:p>
                  </a:txBody>
                  <a:tcPr/>
                </a:tc>
              </a:tr>
              <a:tr h="1658318">
                <a:tc>
                  <a:txBody>
                    <a:bodyPr/>
                    <a:lstStyle/>
                    <a:p>
                      <a:r>
                        <a:rPr lang="de-DE" dirty="0" smtClean="0"/>
                        <a:t/>
                      </a:r>
                      <a:br>
                        <a:rPr lang="de-DE" dirty="0" smtClean="0"/>
                      </a:br>
                      <a:r>
                        <a:rPr lang="de-DE" dirty="0" smtClean="0"/>
                        <a:t>mit quadratischem S</a:t>
                      </a:r>
                      <a:r>
                        <a:rPr lang="de-DE" baseline="0" dirty="0" smtClean="0"/>
                        <a:t>ockel</a:t>
                      </a:r>
                      <a:endParaRPr lang="de-DE" dirty="0"/>
                    </a:p>
                  </a:txBody>
                  <a:tcPr/>
                </a:tc>
                <a:tc>
                  <a:txBody>
                    <a:bodyPr/>
                    <a:lstStyle/>
                    <a:p>
                      <a:r>
                        <a:rPr lang="de-DE" dirty="0" smtClean="0"/>
                        <a:t>„Indian </a:t>
                      </a:r>
                      <a:r>
                        <a:rPr lang="de-DE" dirty="0" err="1" smtClean="0"/>
                        <a:t>black</a:t>
                      </a:r>
                      <a:r>
                        <a:rPr lang="de-DE" dirty="0" smtClean="0"/>
                        <a:t>“</a:t>
                      </a:r>
                      <a:br>
                        <a:rPr lang="de-DE" dirty="0" smtClean="0"/>
                      </a:br>
                      <a:r>
                        <a:rPr lang="de-DE" dirty="0" smtClean="0"/>
                        <a:t>schwarzer</a:t>
                      </a:r>
                      <a:br>
                        <a:rPr lang="de-DE" dirty="0" smtClean="0"/>
                      </a:br>
                      <a:r>
                        <a:rPr lang="de-DE" dirty="0" smtClean="0"/>
                        <a:t>Basalt</a:t>
                      </a:r>
                      <a:endParaRPr lang="de-DE" dirty="0"/>
                    </a:p>
                  </a:txBody>
                  <a:tcPr/>
                </a:tc>
                <a:tc>
                  <a:txBody>
                    <a:bodyPr/>
                    <a:lstStyle/>
                    <a:p>
                      <a:r>
                        <a:rPr lang="de-DE" dirty="0" smtClean="0"/>
                        <a:t>H 27,5 cm</a:t>
                      </a:r>
                      <a:br>
                        <a:rPr lang="de-DE" dirty="0" smtClean="0"/>
                      </a:br>
                      <a:r>
                        <a:rPr lang="de-DE" dirty="0" smtClean="0"/>
                        <a:t>B 8 cm</a:t>
                      </a:r>
                      <a:br>
                        <a:rPr lang="de-DE" dirty="0" smtClean="0"/>
                      </a:br>
                      <a:r>
                        <a:rPr lang="de-DE" dirty="0" smtClean="0"/>
                        <a:t>T 8 cm</a:t>
                      </a:r>
                      <a:br>
                        <a:rPr lang="de-DE" dirty="0" smtClean="0"/>
                      </a:br>
                      <a:r>
                        <a:rPr lang="de-DE" dirty="0" smtClean="0"/>
                        <a:t>Höhe Stein: </a:t>
                      </a:r>
                      <a:br>
                        <a:rPr lang="de-DE" dirty="0" smtClean="0"/>
                      </a:br>
                      <a:r>
                        <a:rPr lang="de-DE" dirty="0" smtClean="0"/>
                        <a:t>1,5 cm</a:t>
                      </a:r>
                      <a:endParaRPr lang="de-DE" dirty="0"/>
                    </a:p>
                  </a:txBody>
                  <a:tcPr/>
                </a:tc>
                <a:tc>
                  <a:txBody>
                    <a:bodyPr/>
                    <a:lstStyle/>
                    <a:p>
                      <a:r>
                        <a:rPr lang="de-DE" dirty="0" smtClean="0"/>
                        <a:t>1,8 </a:t>
                      </a:r>
                      <a:r>
                        <a:rPr lang="de-DE" dirty="0" smtClean="0"/>
                        <a:t>kg</a:t>
                      </a:r>
                      <a:endParaRPr lang="de-DE" dirty="0"/>
                    </a:p>
                  </a:txBody>
                  <a:tcPr/>
                </a:tc>
                <a:tc>
                  <a:txBody>
                    <a:bodyPr/>
                    <a:lstStyle/>
                    <a:p>
                      <a:endParaRPr lang="de-DE" dirty="0"/>
                    </a:p>
                  </a:txBody>
                  <a:tcPr/>
                </a:tc>
                <a:tc>
                  <a:txBody>
                    <a:bodyPr/>
                    <a:lstStyle/>
                    <a:p>
                      <a:r>
                        <a:rPr lang="de-DE" dirty="0" smtClean="0"/>
                        <a:t>€ </a:t>
                      </a:r>
                      <a:r>
                        <a:rPr lang="de-DE" dirty="0" smtClean="0"/>
                        <a:t>435,-</a:t>
                      </a:r>
                      <a:endParaRPr lang="de-DE" dirty="0"/>
                    </a:p>
                  </a:txBody>
                  <a:tcPr/>
                </a:tc>
              </a:tr>
              <a:tr h="1658318">
                <a:tc>
                  <a:txBody>
                    <a:bodyPr/>
                    <a:lstStyle/>
                    <a:p>
                      <a:r>
                        <a:rPr lang="de-DE" dirty="0" smtClean="0"/>
                        <a:t>mit rundem </a:t>
                      </a:r>
                      <a:br>
                        <a:rPr lang="de-DE" dirty="0" smtClean="0"/>
                      </a:br>
                      <a:r>
                        <a:rPr lang="de-DE" dirty="0" smtClean="0"/>
                        <a:t>Sockel</a:t>
                      </a:r>
                      <a:br>
                        <a:rPr lang="de-DE" dirty="0" smtClean="0"/>
                      </a:b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„Indian </a:t>
                      </a:r>
                      <a:r>
                        <a:rPr lang="de-DE" dirty="0" err="1" smtClean="0"/>
                        <a:t>black</a:t>
                      </a:r>
                      <a:r>
                        <a:rPr lang="de-DE" dirty="0" smtClean="0"/>
                        <a:t>“</a:t>
                      </a:r>
                      <a:br>
                        <a:rPr lang="de-DE" dirty="0" smtClean="0"/>
                      </a:br>
                      <a:r>
                        <a:rPr lang="de-DE" dirty="0" smtClean="0"/>
                        <a:t>schwarzer</a:t>
                      </a:r>
                      <a:br>
                        <a:rPr lang="de-DE" dirty="0" smtClean="0"/>
                      </a:br>
                      <a:r>
                        <a:rPr lang="de-DE" dirty="0" smtClean="0"/>
                        <a:t>Basalt</a:t>
                      </a:r>
                    </a:p>
                    <a:p>
                      <a:endParaRPr lang="de-DE" dirty="0"/>
                    </a:p>
                  </a:txBody>
                  <a:tcPr/>
                </a:tc>
                <a:tc>
                  <a:txBody>
                    <a:bodyPr/>
                    <a:lstStyle/>
                    <a:p>
                      <a:r>
                        <a:rPr lang="de-DE" dirty="0" smtClean="0"/>
                        <a:t>H 25,5 cm</a:t>
                      </a:r>
                      <a:br>
                        <a:rPr lang="de-DE" dirty="0" smtClean="0"/>
                      </a:br>
                      <a:r>
                        <a:rPr lang="de-DE" dirty="0" smtClean="0"/>
                        <a:t>Durchmesser</a:t>
                      </a:r>
                      <a:br>
                        <a:rPr lang="de-DE" dirty="0" smtClean="0"/>
                      </a:br>
                      <a:r>
                        <a:rPr lang="de-DE" dirty="0" smtClean="0"/>
                        <a:t>7 cm</a:t>
                      </a:r>
                      <a:endParaRPr lang="de-DE" dirty="0"/>
                    </a:p>
                  </a:txBody>
                  <a:tcPr/>
                </a:tc>
                <a:tc>
                  <a:txBody>
                    <a:bodyPr/>
                    <a:lstStyle/>
                    <a:p>
                      <a:r>
                        <a:rPr lang="de-DE" dirty="0" smtClean="0"/>
                        <a:t>1,2 </a:t>
                      </a:r>
                      <a:r>
                        <a:rPr lang="de-DE" dirty="0" smtClean="0"/>
                        <a:t>kg</a:t>
                      </a:r>
                      <a:endParaRPr lang="de-DE" dirty="0"/>
                    </a:p>
                  </a:txBody>
                  <a:tcPr/>
                </a:tc>
                <a:tc>
                  <a:txBody>
                    <a:bodyPr/>
                    <a:lstStyle/>
                    <a:p>
                      <a:endParaRPr lang="de-DE" dirty="0"/>
                    </a:p>
                  </a:txBody>
                  <a:tcPr/>
                </a:tc>
                <a:tc>
                  <a:txBody>
                    <a:bodyPr/>
                    <a:lstStyle/>
                    <a:p>
                      <a:r>
                        <a:rPr lang="de-DE" dirty="0" smtClean="0"/>
                        <a:t>€ </a:t>
                      </a:r>
                      <a:r>
                        <a:rPr lang="de-DE" dirty="0" smtClean="0"/>
                        <a:t>445,-</a:t>
                      </a:r>
                      <a:endParaRPr lang="de-DE" dirty="0"/>
                    </a:p>
                  </a:txBody>
                  <a:tcPr/>
                </a:tc>
              </a:tr>
            </a:tbl>
          </a:graphicData>
        </a:graphic>
      </p:graphicFrame>
    </p:spTree>
    <p:extLst>
      <p:ext uri="{BB962C8B-B14F-4D97-AF65-F5344CB8AC3E}">
        <p14:creationId xmlns:p14="http://schemas.microsoft.com/office/powerpoint/2010/main" val="1529088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404664"/>
            <a:ext cx="8229600" cy="5721499"/>
          </a:xfrm>
        </p:spPr>
        <p:txBody>
          <a:bodyPr>
            <a:normAutofit lnSpcReduction="10000"/>
          </a:bodyPr>
          <a:lstStyle/>
          <a:p>
            <a:pPr marL="0" indent="0">
              <a:buNone/>
            </a:pPr>
            <a:r>
              <a:rPr lang="de-DE" sz="1800" b="1" dirty="0" err="1" smtClean="0"/>
              <a:t>Abschliessende</a:t>
            </a:r>
            <a:r>
              <a:rPr lang="de-DE" sz="1800" b="1" dirty="0" smtClean="0"/>
              <a:t> Erklärungen:</a:t>
            </a:r>
            <a:br>
              <a:rPr lang="de-DE" sz="1800" b="1" dirty="0" smtClean="0"/>
            </a:br>
            <a:r>
              <a:rPr lang="de-DE" sz="1800" b="1" dirty="0" smtClean="0"/>
              <a:t/>
            </a:r>
            <a:br>
              <a:rPr lang="de-DE" sz="1800" b="1" dirty="0" smtClean="0"/>
            </a:br>
            <a:r>
              <a:rPr lang="de-DE" sz="1800" b="1" dirty="0" smtClean="0"/>
              <a:t>Preise: </a:t>
            </a:r>
            <a:br>
              <a:rPr lang="de-DE" sz="1800" b="1" dirty="0" smtClean="0"/>
            </a:br>
            <a:r>
              <a:rPr lang="de-DE" sz="1800" dirty="0" smtClean="0"/>
              <a:t>Die angegebenen Preise verstehen sich alle als Nettobetrag. Die gesetzl. MwSt.</a:t>
            </a:r>
            <a:br>
              <a:rPr lang="de-DE" sz="1800" dirty="0" smtClean="0"/>
            </a:br>
            <a:r>
              <a:rPr lang="de-DE" sz="1800" dirty="0" smtClean="0"/>
              <a:t>wird demnach noch dazu berechnet. </a:t>
            </a:r>
            <a:br>
              <a:rPr lang="de-DE" sz="1800" dirty="0" smtClean="0"/>
            </a:br>
            <a:r>
              <a:rPr lang="de-DE" sz="1800" dirty="0" smtClean="0"/>
              <a:t> </a:t>
            </a:r>
            <a:br>
              <a:rPr lang="de-DE" sz="1800" dirty="0" smtClean="0"/>
            </a:br>
            <a:r>
              <a:rPr lang="de-DE" sz="1800" b="1" dirty="0" smtClean="0"/>
              <a:t>Urheberrecht:</a:t>
            </a:r>
            <a:r>
              <a:rPr lang="de-DE" sz="1800" dirty="0" smtClean="0"/>
              <a:t> </a:t>
            </a:r>
            <a:br>
              <a:rPr lang="de-DE" sz="1800" dirty="0" smtClean="0"/>
            </a:br>
            <a:r>
              <a:rPr lang="de-DE" sz="1800" dirty="0" smtClean="0"/>
              <a:t>Die gezeigten Entwürfe und Skulpturen sind urheberrechtlich geschützt und dürfen </a:t>
            </a:r>
            <a:br>
              <a:rPr lang="de-DE" sz="1800" dirty="0" smtClean="0"/>
            </a:br>
            <a:r>
              <a:rPr lang="de-DE" sz="1800" dirty="0" smtClean="0"/>
              <a:t>nicht ohne meine Genehmigung genutzt werden. Jegliche Art von Vervielfältigung ist untersagt. </a:t>
            </a:r>
            <a:br>
              <a:rPr lang="de-DE" sz="1800" dirty="0" smtClean="0"/>
            </a:br>
            <a:r>
              <a:rPr lang="de-DE" sz="1800" dirty="0" smtClean="0"/>
              <a:t>Wenn der Verein DELIA e.V. sich für eine Skulptur als Literaturpreis entscheidet, erwirbt er das Recht zur freien Nutzung mitsamt der Original Silikon-Form. Der </a:t>
            </a:r>
            <a:r>
              <a:rPr lang="de-DE" sz="1800" dirty="0"/>
              <a:t>Urheber hat das </a:t>
            </a:r>
            <a:r>
              <a:rPr lang="de-DE" sz="1800" dirty="0" smtClean="0"/>
              <a:t>Recht auf </a:t>
            </a:r>
            <a:r>
              <a:rPr lang="de-DE" sz="1800" dirty="0"/>
              <a:t>Zugang zum </a:t>
            </a:r>
            <a:r>
              <a:rPr lang="de-DE" sz="1800" dirty="0" smtClean="0"/>
              <a:t>Werk.</a:t>
            </a:r>
            <a:br>
              <a:rPr lang="de-DE" sz="1800" dirty="0" smtClean="0"/>
            </a:br>
            <a:r>
              <a:rPr lang="de-DE" sz="1800" dirty="0" smtClean="0"/>
              <a:t>Für alle nicht ausgesuchten Entwürfe und Objekte behalte ich mir eine weitere Verwendung vor. Es gilt </a:t>
            </a:r>
            <a:r>
              <a:rPr lang="de-DE" sz="1800" b="1" dirty="0" smtClean="0"/>
              <a:t>§ </a:t>
            </a:r>
            <a:r>
              <a:rPr lang="de-DE" sz="1800" b="1" dirty="0"/>
              <a:t>2 </a:t>
            </a:r>
            <a:r>
              <a:rPr lang="de-DE" sz="1800" b="1" dirty="0" smtClean="0"/>
              <a:t>Urheberrechtsgesetz</a:t>
            </a:r>
            <a:r>
              <a:rPr lang="de-DE" sz="1800" dirty="0" smtClean="0"/>
              <a:t>.</a:t>
            </a:r>
            <a:br>
              <a:rPr lang="de-DE" sz="1800" dirty="0" smtClean="0"/>
            </a:br>
            <a:r>
              <a:rPr lang="de-DE" sz="1800" dirty="0" smtClean="0"/>
              <a:t/>
            </a:r>
            <a:br>
              <a:rPr lang="de-DE" sz="1800" dirty="0" smtClean="0"/>
            </a:br>
            <a:r>
              <a:rPr lang="de-DE" sz="1800" b="1" dirty="0" smtClean="0"/>
              <a:t>Vertragsabschluss: </a:t>
            </a:r>
            <a:r>
              <a:rPr lang="de-DE" sz="1800" dirty="0" smtClean="0"/>
              <a:t/>
            </a:r>
            <a:br>
              <a:rPr lang="de-DE" sz="1800" dirty="0" smtClean="0"/>
            </a:br>
            <a:r>
              <a:rPr lang="de-DE" sz="1800" dirty="0" smtClean="0"/>
              <a:t>Bei Wahl einer Skulptur für den DELIA-Literaturpreis gilt es, eine schriftliche Vereinbarung zu den o.g. Punkten zu treffen.</a:t>
            </a:r>
            <a:br>
              <a:rPr lang="de-DE" sz="1800" dirty="0" smtClean="0"/>
            </a:br>
            <a:r>
              <a:rPr lang="de-DE" sz="1800" dirty="0" smtClean="0"/>
              <a:t/>
            </a:r>
            <a:br>
              <a:rPr lang="de-DE" sz="1800" dirty="0" smtClean="0"/>
            </a:br>
            <a:endParaRPr lang="de-DE" sz="1800" b="1" dirty="0" smtClean="0"/>
          </a:p>
        </p:txBody>
      </p:sp>
    </p:spTree>
    <p:extLst>
      <p:ext uri="{BB962C8B-B14F-4D97-AF65-F5344CB8AC3E}">
        <p14:creationId xmlns:p14="http://schemas.microsoft.com/office/powerpoint/2010/main" val="1279560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92500" lnSpcReduction="20000"/>
          </a:bodyPr>
          <a:lstStyle/>
          <a:p>
            <a:pPr marL="0" lvl="0" indent="0">
              <a:buNone/>
            </a:pPr>
            <a:r>
              <a:rPr lang="de-DE" sz="1700" b="1" dirty="0">
                <a:solidFill>
                  <a:srgbClr val="000000"/>
                </a:solidFill>
              </a:rPr>
              <a:t>Persönliches Schlusswort:</a:t>
            </a:r>
            <a:br>
              <a:rPr lang="de-DE" sz="1700" b="1" dirty="0">
                <a:solidFill>
                  <a:srgbClr val="000000"/>
                </a:solidFill>
              </a:rPr>
            </a:br>
            <a:r>
              <a:rPr lang="de-DE" sz="1700" dirty="0">
                <a:solidFill>
                  <a:srgbClr val="000000"/>
                </a:solidFill>
              </a:rPr>
              <a:t>Ich hoffe, dass die Jury sich durch meine Mehrfacheinreichung eher inspiriert </a:t>
            </a:r>
            <a:r>
              <a:rPr lang="de-DE" sz="1700" dirty="0" smtClean="0">
                <a:solidFill>
                  <a:srgbClr val="000000"/>
                </a:solidFill>
              </a:rPr>
              <a:t>als abgeneigt sieht</a:t>
            </a:r>
            <a:r>
              <a:rPr lang="de-DE" sz="1700" dirty="0">
                <a:solidFill>
                  <a:srgbClr val="000000"/>
                </a:solidFill>
              </a:rPr>
              <a:t>.</a:t>
            </a:r>
            <a:br>
              <a:rPr lang="de-DE" sz="1700" dirty="0">
                <a:solidFill>
                  <a:srgbClr val="000000"/>
                </a:solidFill>
              </a:rPr>
            </a:br>
            <a:r>
              <a:rPr lang="de-DE" sz="1700" dirty="0">
                <a:solidFill>
                  <a:srgbClr val="000000"/>
                </a:solidFill>
              </a:rPr>
              <a:t>Das Thema hat mich sehr in den Bann gezogen und ich konnte mir speziell in der Corona-Phase viel Zeit dafür nehmen. Die Kosten für die Mehrfachproduktion nehme ich gerne in Kauf, da ich die nicht ausgewählten Skulpturen weiter verwenden kann</a:t>
            </a:r>
            <a:r>
              <a:rPr lang="de-DE" sz="1700" dirty="0" smtClean="0">
                <a:solidFill>
                  <a:srgbClr val="000000"/>
                </a:solidFill>
              </a:rPr>
              <a:t>.</a:t>
            </a:r>
            <a:br>
              <a:rPr lang="de-DE" sz="1700" dirty="0" smtClean="0">
                <a:solidFill>
                  <a:srgbClr val="000000"/>
                </a:solidFill>
              </a:rPr>
            </a:br>
            <a:r>
              <a:rPr lang="de-DE" sz="1700" dirty="0" smtClean="0">
                <a:solidFill>
                  <a:srgbClr val="000000"/>
                </a:solidFill>
              </a:rPr>
              <a:t/>
            </a:r>
            <a:br>
              <a:rPr lang="de-DE" sz="1700" dirty="0" smtClean="0">
                <a:solidFill>
                  <a:srgbClr val="000000"/>
                </a:solidFill>
              </a:rPr>
            </a:br>
            <a:r>
              <a:rPr lang="de-DE" sz="1700" dirty="0" smtClean="0">
                <a:solidFill>
                  <a:srgbClr val="000000"/>
                </a:solidFill>
              </a:rPr>
              <a:t>Ich würde mich für Ihre Entscheidung sehr freuen und garantiere Ihnen einen zukünftigen, </a:t>
            </a:r>
            <a:r>
              <a:rPr lang="de-DE" sz="1700" smtClean="0">
                <a:solidFill>
                  <a:srgbClr val="000000"/>
                </a:solidFill>
              </a:rPr>
              <a:t>reibungslosen Ablauf. </a:t>
            </a:r>
            <a:r>
              <a:rPr lang="de-DE" sz="1700" dirty="0" smtClean="0">
                <a:solidFill>
                  <a:srgbClr val="000000"/>
                </a:solidFill>
              </a:rPr>
              <a:t/>
            </a:r>
            <a:br>
              <a:rPr lang="de-DE" sz="1700" dirty="0" smtClean="0">
                <a:solidFill>
                  <a:srgbClr val="000000"/>
                </a:solidFill>
              </a:rPr>
            </a:br>
            <a:r>
              <a:rPr lang="de-DE" sz="1700" dirty="0" smtClean="0">
                <a:solidFill>
                  <a:srgbClr val="000000"/>
                </a:solidFill>
              </a:rPr>
              <a:t/>
            </a:r>
            <a:br>
              <a:rPr lang="de-DE" sz="1700" dirty="0" smtClean="0">
                <a:solidFill>
                  <a:srgbClr val="000000"/>
                </a:solidFill>
              </a:rPr>
            </a:br>
            <a:r>
              <a:rPr lang="de-DE" sz="1700" dirty="0" smtClean="0">
                <a:solidFill>
                  <a:srgbClr val="000000"/>
                </a:solidFill>
              </a:rPr>
              <a:t>Ihre </a:t>
            </a:r>
            <a:br>
              <a:rPr lang="de-DE" sz="1700" dirty="0" smtClean="0">
                <a:solidFill>
                  <a:srgbClr val="000000"/>
                </a:solidFill>
              </a:rPr>
            </a:br>
            <a:r>
              <a:rPr lang="de-DE" sz="1800" dirty="0" smtClean="0"/>
              <a:t>Bettina </a:t>
            </a:r>
            <a:r>
              <a:rPr lang="de-DE" sz="1800" dirty="0"/>
              <a:t>Kohlen </a:t>
            </a:r>
            <a:r>
              <a:rPr lang="de-DE" sz="1800" dirty="0" smtClean="0"/>
              <a:t/>
            </a:r>
            <a:br>
              <a:rPr lang="de-DE" sz="1800" dirty="0" smtClean="0"/>
            </a:br>
            <a:r>
              <a:rPr lang="de-DE" sz="1800" dirty="0"/>
              <a:t/>
            </a:r>
            <a:br>
              <a:rPr lang="de-DE" sz="1800" dirty="0"/>
            </a:br>
            <a:r>
              <a:rPr lang="de-DE" sz="1800" dirty="0" smtClean="0">
                <a:solidFill>
                  <a:schemeClr val="bg1">
                    <a:lumMod val="50000"/>
                  </a:schemeClr>
                </a:solidFill>
              </a:rPr>
              <a:t>Skulpturen </a:t>
            </a:r>
            <a:r>
              <a:rPr lang="de-DE" sz="1800" dirty="0">
                <a:solidFill>
                  <a:schemeClr val="bg1">
                    <a:lumMod val="50000"/>
                  </a:schemeClr>
                </a:solidFill>
              </a:rPr>
              <a:t>und Objekte </a:t>
            </a:r>
            <a:r>
              <a:rPr lang="de-DE" sz="1800" dirty="0" smtClean="0">
                <a:solidFill>
                  <a:schemeClr val="bg1">
                    <a:lumMod val="50000"/>
                  </a:schemeClr>
                </a:solidFill>
              </a:rPr>
              <a:t/>
            </a:r>
            <a:br>
              <a:rPr lang="de-DE" sz="1800" dirty="0" smtClean="0">
                <a:solidFill>
                  <a:schemeClr val="bg1">
                    <a:lumMod val="50000"/>
                  </a:schemeClr>
                </a:solidFill>
              </a:rPr>
            </a:br>
            <a:r>
              <a:rPr lang="de-DE" sz="1800" dirty="0" smtClean="0">
                <a:solidFill>
                  <a:schemeClr val="bg1">
                    <a:lumMod val="50000"/>
                  </a:schemeClr>
                </a:solidFill>
              </a:rPr>
              <a:t>Neuhaldenstr</a:t>
            </a:r>
            <a:r>
              <a:rPr lang="de-DE" sz="1800" dirty="0">
                <a:solidFill>
                  <a:schemeClr val="bg1">
                    <a:lumMod val="50000"/>
                  </a:schemeClr>
                </a:solidFill>
              </a:rPr>
              <a:t>. 37 </a:t>
            </a:r>
            <a:r>
              <a:rPr lang="de-DE" sz="1800" dirty="0" smtClean="0">
                <a:solidFill>
                  <a:schemeClr val="bg1">
                    <a:lumMod val="50000"/>
                  </a:schemeClr>
                </a:solidFill>
              </a:rPr>
              <a:t/>
            </a:r>
            <a:br>
              <a:rPr lang="de-DE" sz="1800" dirty="0" smtClean="0">
                <a:solidFill>
                  <a:schemeClr val="bg1">
                    <a:lumMod val="50000"/>
                  </a:schemeClr>
                </a:solidFill>
              </a:rPr>
            </a:br>
            <a:r>
              <a:rPr lang="de-DE" sz="1800" dirty="0" smtClean="0">
                <a:solidFill>
                  <a:schemeClr val="bg1">
                    <a:lumMod val="50000"/>
                  </a:schemeClr>
                </a:solidFill>
              </a:rPr>
              <a:t>70825 </a:t>
            </a:r>
            <a:r>
              <a:rPr lang="de-DE" sz="1800" dirty="0" err="1">
                <a:solidFill>
                  <a:schemeClr val="bg1">
                    <a:lumMod val="50000"/>
                  </a:schemeClr>
                </a:solidFill>
              </a:rPr>
              <a:t>Korntal</a:t>
            </a:r>
            <a:r>
              <a:rPr lang="de-DE" sz="1800" dirty="0">
                <a:solidFill>
                  <a:schemeClr val="bg1">
                    <a:lumMod val="50000"/>
                  </a:schemeClr>
                </a:solidFill>
              </a:rPr>
              <a:t> </a:t>
            </a:r>
            <a:r>
              <a:rPr lang="de-DE" sz="1800" dirty="0" smtClean="0">
                <a:solidFill>
                  <a:schemeClr val="bg1">
                    <a:lumMod val="50000"/>
                  </a:schemeClr>
                </a:solidFill>
              </a:rPr>
              <a:t/>
            </a:r>
            <a:br>
              <a:rPr lang="de-DE" sz="1800" dirty="0" smtClean="0">
                <a:solidFill>
                  <a:schemeClr val="bg1">
                    <a:lumMod val="50000"/>
                  </a:schemeClr>
                </a:solidFill>
              </a:rPr>
            </a:br>
            <a:r>
              <a:rPr lang="de-DE" sz="1800" dirty="0" smtClean="0">
                <a:solidFill>
                  <a:schemeClr val="bg1">
                    <a:lumMod val="50000"/>
                  </a:schemeClr>
                </a:solidFill>
              </a:rPr>
              <a:t>Tel</a:t>
            </a:r>
            <a:r>
              <a:rPr lang="de-DE" sz="1800" dirty="0">
                <a:solidFill>
                  <a:schemeClr val="bg1">
                    <a:lumMod val="50000"/>
                  </a:schemeClr>
                </a:solidFill>
              </a:rPr>
              <a:t>. </a:t>
            </a:r>
            <a:r>
              <a:rPr lang="de-DE" sz="1800" dirty="0" smtClean="0">
                <a:solidFill>
                  <a:schemeClr val="bg1">
                    <a:lumMod val="50000"/>
                  </a:schemeClr>
                </a:solidFill>
              </a:rPr>
              <a:t>0711-65226591</a:t>
            </a:r>
            <a:br>
              <a:rPr lang="de-DE" sz="1800" dirty="0" smtClean="0">
                <a:solidFill>
                  <a:schemeClr val="bg1">
                    <a:lumMod val="50000"/>
                  </a:schemeClr>
                </a:solidFill>
              </a:rPr>
            </a:br>
            <a:r>
              <a:rPr lang="de-DE" sz="1800" dirty="0" smtClean="0">
                <a:solidFill>
                  <a:schemeClr val="bg1">
                    <a:lumMod val="50000"/>
                  </a:schemeClr>
                </a:solidFill>
              </a:rPr>
              <a:t>mobil</a:t>
            </a:r>
            <a:r>
              <a:rPr lang="de-DE" sz="1800" dirty="0">
                <a:solidFill>
                  <a:schemeClr val="bg1">
                    <a:lumMod val="50000"/>
                  </a:schemeClr>
                </a:solidFill>
              </a:rPr>
              <a:t>: </a:t>
            </a:r>
            <a:r>
              <a:rPr lang="de-DE" sz="1800" dirty="0" smtClean="0">
                <a:solidFill>
                  <a:schemeClr val="bg1">
                    <a:lumMod val="50000"/>
                  </a:schemeClr>
                </a:solidFill>
              </a:rPr>
              <a:t>0179-8706779</a:t>
            </a:r>
            <a:br>
              <a:rPr lang="de-DE" sz="1800" dirty="0" smtClean="0">
                <a:solidFill>
                  <a:schemeClr val="bg1">
                    <a:lumMod val="50000"/>
                  </a:schemeClr>
                </a:solidFill>
              </a:rPr>
            </a:br>
            <a:r>
              <a:rPr lang="de-DE" sz="1800" dirty="0" smtClean="0">
                <a:solidFill>
                  <a:schemeClr val="bg1">
                    <a:lumMod val="50000"/>
                  </a:schemeClr>
                </a:solidFill>
              </a:rPr>
              <a:t>www.artwork-kohlen.de</a:t>
            </a:r>
            <a:br>
              <a:rPr lang="de-DE" sz="1800" dirty="0" smtClean="0">
                <a:solidFill>
                  <a:schemeClr val="bg1">
                    <a:lumMod val="50000"/>
                  </a:schemeClr>
                </a:solidFill>
              </a:rPr>
            </a:br>
            <a:endParaRPr lang="de-DE" dirty="0">
              <a:solidFill>
                <a:schemeClr val="bg1">
                  <a:lumMod val="50000"/>
                </a:schemeClr>
              </a:solidFill>
            </a:endParaRPr>
          </a:p>
        </p:txBody>
      </p:sp>
    </p:spTree>
    <p:extLst>
      <p:ext uri="{BB962C8B-B14F-4D97-AF65-F5344CB8AC3E}">
        <p14:creationId xmlns:p14="http://schemas.microsoft.com/office/powerpoint/2010/main" val="1832172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457200" y="548680"/>
            <a:ext cx="8229600" cy="5976664"/>
          </a:xfrm>
        </p:spPr>
        <p:txBody>
          <a:bodyPr>
            <a:normAutofit fontScale="40000" lnSpcReduction="20000"/>
          </a:bodyPr>
          <a:lstStyle/>
          <a:p>
            <a:pPr marL="0" indent="0">
              <a:lnSpc>
                <a:spcPct val="115000"/>
              </a:lnSpc>
              <a:spcAft>
                <a:spcPts val="1000"/>
              </a:spcAft>
              <a:buNone/>
            </a:pPr>
            <a:r>
              <a:rPr lang="de-DE" b="1" dirty="0">
                <a:ea typeface="Calibri"/>
                <a:cs typeface="Times New Roman"/>
              </a:rPr>
              <a:t>Ausstellungen / Preise (Auswahl</a:t>
            </a:r>
            <a:r>
              <a:rPr lang="de-DE" b="1" dirty="0" smtClean="0">
                <a:ea typeface="Calibri"/>
                <a:cs typeface="Times New Roman"/>
              </a:rPr>
              <a:t>)</a:t>
            </a:r>
            <a:br>
              <a:rPr lang="de-DE" b="1" dirty="0" smtClean="0">
                <a:ea typeface="Calibri"/>
                <a:cs typeface="Times New Roman"/>
              </a:rPr>
            </a:br>
            <a:r>
              <a:rPr lang="de-DE" dirty="0">
                <a:ea typeface="Calibri"/>
                <a:cs typeface="Times New Roman"/>
              </a:rPr>
              <a:t/>
            </a:r>
            <a:br>
              <a:rPr lang="de-DE" dirty="0">
                <a:ea typeface="Calibri"/>
                <a:cs typeface="Times New Roman"/>
              </a:rPr>
            </a:br>
            <a:r>
              <a:rPr lang="de-DE" b="1" dirty="0">
                <a:ea typeface="Calibri"/>
                <a:cs typeface="Times New Roman"/>
              </a:rPr>
              <a:t>2017 </a:t>
            </a:r>
            <a:r>
              <a:rPr lang="de-DE" dirty="0">
                <a:ea typeface="Calibri"/>
                <a:cs typeface="Times New Roman"/>
              </a:rPr>
              <a:t/>
            </a:r>
            <a:br>
              <a:rPr lang="de-DE" dirty="0">
                <a:ea typeface="Calibri"/>
                <a:cs typeface="Times New Roman"/>
              </a:rPr>
            </a:br>
            <a:r>
              <a:rPr lang="de-DE" dirty="0">
                <a:ea typeface="Calibri"/>
                <a:cs typeface="Times New Roman"/>
              </a:rPr>
              <a:t> [KUN:ST] Preis 2017, Stuttgart / Publikumspreis</a:t>
            </a:r>
            <a:br>
              <a:rPr lang="de-DE" dirty="0">
                <a:ea typeface="Calibri"/>
                <a:cs typeface="Times New Roman"/>
              </a:rPr>
            </a:br>
            <a:r>
              <a:rPr lang="de-DE" dirty="0" err="1">
                <a:ea typeface="Calibri"/>
                <a:cs typeface="Times New Roman"/>
              </a:rPr>
              <a:t>Dialogues</a:t>
            </a:r>
            <a:r>
              <a:rPr lang="de-DE" dirty="0">
                <a:ea typeface="Calibri"/>
                <a:cs typeface="Times New Roman"/>
              </a:rPr>
              <a:t>, Kopenhagen</a:t>
            </a:r>
            <a:br>
              <a:rPr lang="de-DE" dirty="0">
                <a:ea typeface="Calibri"/>
                <a:cs typeface="Times New Roman"/>
              </a:rPr>
            </a:br>
            <a:r>
              <a:rPr lang="de-DE" dirty="0">
                <a:ea typeface="Calibri"/>
                <a:cs typeface="Times New Roman"/>
              </a:rPr>
              <a:t>ART OF EDEN, Darmstadt</a:t>
            </a:r>
            <a:br>
              <a:rPr lang="de-DE" dirty="0">
                <a:ea typeface="Calibri"/>
                <a:cs typeface="Times New Roman"/>
              </a:rPr>
            </a:br>
            <a:r>
              <a:rPr lang="de-DE" dirty="0">
                <a:ea typeface="Calibri"/>
                <a:cs typeface="Times New Roman"/>
              </a:rPr>
              <a:t>Kontraste, Schloss </a:t>
            </a:r>
            <a:r>
              <a:rPr lang="de-DE" dirty="0" err="1">
                <a:ea typeface="Calibri"/>
                <a:cs typeface="Times New Roman"/>
              </a:rPr>
              <a:t>Kalteneck</a:t>
            </a:r>
            <a:r>
              <a:rPr lang="de-DE" dirty="0">
                <a:ea typeface="Calibri"/>
                <a:cs typeface="Times New Roman"/>
              </a:rPr>
              <a:t/>
            </a:r>
            <a:br>
              <a:rPr lang="de-DE" dirty="0">
                <a:ea typeface="Calibri"/>
                <a:cs typeface="Times New Roman"/>
              </a:rPr>
            </a:br>
            <a:r>
              <a:rPr lang="de-DE" dirty="0">
                <a:ea typeface="Calibri"/>
                <a:cs typeface="Times New Roman"/>
              </a:rPr>
              <a:t>KUNSTSTOFF, Beilstein</a:t>
            </a:r>
            <a:br>
              <a:rPr lang="de-DE" dirty="0">
                <a:ea typeface="Calibri"/>
                <a:cs typeface="Times New Roman"/>
              </a:rPr>
            </a:br>
            <a:r>
              <a:rPr lang="de-DE" b="1" dirty="0">
                <a:ea typeface="Calibri"/>
                <a:cs typeface="Times New Roman"/>
              </a:rPr>
              <a:t>2018 </a:t>
            </a:r>
            <a:r>
              <a:rPr lang="de-DE" dirty="0">
                <a:ea typeface="Calibri"/>
                <a:cs typeface="Times New Roman"/>
              </a:rPr>
              <a:t>  </a:t>
            </a:r>
            <a:br>
              <a:rPr lang="de-DE" dirty="0">
                <a:ea typeface="Calibri"/>
                <a:cs typeface="Times New Roman"/>
              </a:rPr>
            </a:br>
            <a:r>
              <a:rPr lang="de-DE" dirty="0">
                <a:ea typeface="Calibri"/>
                <a:cs typeface="Times New Roman"/>
              </a:rPr>
              <a:t>Arte-</a:t>
            </a:r>
            <a:r>
              <a:rPr lang="de-DE" dirty="0" err="1">
                <a:ea typeface="Calibri"/>
                <a:cs typeface="Times New Roman"/>
              </a:rPr>
              <a:t>Sono</a:t>
            </a:r>
            <a:r>
              <a:rPr lang="de-DE" dirty="0">
                <a:ea typeface="Calibri"/>
                <a:cs typeface="Times New Roman"/>
              </a:rPr>
              <a:t> Kunstmesse, Stuttgart</a:t>
            </a:r>
            <a:br>
              <a:rPr lang="de-DE" dirty="0">
                <a:ea typeface="Calibri"/>
                <a:cs typeface="Times New Roman"/>
              </a:rPr>
            </a:br>
            <a:r>
              <a:rPr lang="de-DE" dirty="0">
                <a:ea typeface="Calibri"/>
                <a:cs typeface="Times New Roman"/>
              </a:rPr>
              <a:t>Kraft-Reduktion-Fantasie, </a:t>
            </a:r>
            <a:r>
              <a:rPr lang="de-DE" dirty="0" err="1">
                <a:ea typeface="Calibri"/>
                <a:cs typeface="Times New Roman"/>
              </a:rPr>
              <a:t>Gedok</a:t>
            </a:r>
            <a:r>
              <a:rPr lang="de-DE" dirty="0">
                <a:ea typeface="Calibri"/>
                <a:cs typeface="Times New Roman"/>
              </a:rPr>
              <a:t> Stuttgart</a:t>
            </a:r>
            <a:br>
              <a:rPr lang="de-DE" dirty="0">
                <a:ea typeface="Calibri"/>
                <a:cs typeface="Times New Roman"/>
              </a:rPr>
            </a:br>
            <a:r>
              <a:rPr lang="de-DE" dirty="0">
                <a:ea typeface="Calibri"/>
                <a:cs typeface="Times New Roman"/>
              </a:rPr>
              <a:t>Kölner Liste</a:t>
            </a:r>
            <a:br>
              <a:rPr lang="de-DE" dirty="0">
                <a:ea typeface="Calibri"/>
                <a:cs typeface="Times New Roman"/>
              </a:rPr>
            </a:br>
            <a:r>
              <a:rPr lang="de-DE" dirty="0">
                <a:ea typeface="Calibri"/>
                <a:cs typeface="Times New Roman"/>
              </a:rPr>
              <a:t>ART OF EDEN, Darmstadt + Krefeld</a:t>
            </a:r>
            <a:br>
              <a:rPr lang="de-DE" dirty="0">
                <a:ea typeface="Calibri"/>
                <a:cs typeface="Times New Roman"/>
              </a:rPr>
            </a:br>
            <a:r>
              <a:rPr lang="de-DE" dirty="0">
                <a:ea typeface="Calibri"/>
                <a:cs typeface="Times New Roman"/>
              </a:rPr>
              <a:t>Kunstwoche Kleinsassen</a:t>
            </a:r>
            <a:br>
              <a:rPr lang="de-DE" dirty="0">
                <a:ea typeface="Calibri"/>
                <a:cs typeface="Times New Roman"/>
              </a:rPr>
            </a:br>
            <a:r>
              <a:rPr lang="de-DE" dirty="0">
                <a:ea typeface="Calibri"/>
                <a:cs typeface="Times New Roman"/>
              </a:rPr>
              <a:t>Kunst-Stücke, Schloss </a:t>
            </a:r>
            <a:r>
              <a:rPr lang="de-DE" dirty="0" err="1">
                <a:ea typeface="Calibri"/>
                <a:cs typeface="Times New Roman"/>
              </a:rPr>
              <a:t>Kalteneck</a:t>
            </a:r>
            <a:r>
              <a:rPr lang="de-DE" dirty="0">
                <a:ea typeface="Calibri"/>
                <a:cs typeface="Times New Roman"/>
              </a:rPr>
              <a:t/>
            </a:r>
            <a:br>
              <a:rPr lang="de-DE" dirty="0">
                <a:ea typeface="Calibri"/>
                <a:cs typeface="Times New Roman"/>
              </a:rPr>
            </a:br>
            <a:r>
              <a:rPr lang="de-DE" dirty="0">
                <a:ea typeface="Calibri"/>
                <a:cs typeface="Times New Roman"/>
              </a:rPr>
              <a:t>Intern. Keramikwochen, Hüfingen/Töpfermarkt</a:t>
            </a:r>
            <a:br>
              <a:rPr lang="de-DE" dirty="0">
                <a:ea typeface="Calibri"/>
                <a:cs typeface="Times New Roman"/>
              </a:rPr>
            </a:br>
            <a:r>
              <a:rPr lang="de-DE" b="1" dirty="0">
                <a:ea typeface="Calibri"/>
                <a:cs typeface="Times New Roman"/>
              </a:rPr>
              <a:t>2019  </a:t>
            </a:r>
            <a:r>
              <a:rPr lang="de-DE" dirty="0">
                <a:ea typeface="Calibri"/>
                <a:cs typeface="Times New Roman"/>
              </a:rPr>
              <a:t> </a:t>
            </a:r>
            <a:br>
              <a:rPr lang="de-DE" dirty="0">
                <a:ea typeface="Calibri"/>
                <a:cs typeface="Times New Roman"/>
              </a:rPr>
            </a:br>
            <a:r>
              <a:rPr lang="de-DE" dirty="0">
                <a:ea typeface="Calibri"/>
                <a:cs typeface="Times New Roman"/>
              </a:rPr>
              <a:t>start’19, </a:t>
            </a:r>
            <a:r>
              <a:rPr lang="de-DE" dirty="0" err="1">
                <a:ea typeface="Calibri"/>
                <a:cs typeface="Times New Roman"/>
              </a:rPr>
              <a:t>sculpture</a:t>
            </a:r>
            <a:r>
              <a:rPr lang="de-DE" dirty="0">
                <a:ea typeface="Calibri"/>
                <a:cs typeface="Times New Roman"/>
              </a:rPr>
              <a:t> </a:t>
            </a:r>
            <a:r>
              <a:rPr lang="de-DE" dirty="0" err="1">
                <a:ea typeface="Calibri"/>
                <a:cs typeface="Times New Roman"/>
              </a:rPr>
              <a:t>network</a:t>
            </a:r>
            <a:r>
              <a:rPr lang="de-DE" dirty="0">
                <a:ea typeface="Calibri"/>
                <a:cs typeface="Times New Roman"/>
              </a:rPr>
              <a:t/>
            </a:r>
            <a:br>
              <a:rPr lang="de-DE" dirty="0">
                <a:ea typeface="Calibri"/>
                <a:cs typeface="Times New Roman"/>
              </a:rPr>
            </a:br>
            <a:r>
              <a:rPr lang="de-DE" dirty="0">
                <a:ea typeface="Calibri"/>
                <a:cs typeface="Times New Roman"/>
              </a:rPr>
              <a:t>Arte – Messe für Zeitgenössische Kunst, Sindelfingen</a:t>
            </a:r>
            <a:br>
              <a:rPr lang="de-DE" dirty="0">
                <a:ea typeface="Calibri"/>
                <a:cs typeface="Times New Roman"/>
              </a:rPr>
            </a:br>
            <a:r>
              <a:rPr lang="de-DE" dirty="0">
                <a:ea typeface="Calibri"/>
                <a:cs typeface="Times New Roman"/>
              </a:rPr>
              <a:t>Von der Fläche zum Raum, Stadtbibliothek, </a:t>
            </a:r>
            <a:r>
              <a:rPr lang="de-DE" dirty="0" err="1">
                <a:ea typeface="Calibri"/>
                <a:cs typeface="Times New Roman"/>
              </a:rPr>
              <a:t>Rutesheim</a:t>
            </a:r>
            <a:r>
              <a:rPr lang="de-DE" dirty="0">
                <a:ea typeface="Calibri"/>
                <a:cs typeface="Times New Roman"/>
              </a:rPr>
              <a:t/>
            </a:r>
            <a:br>
              <a:rPr lang="de-DE" dirty="0">
                <a:ea typeface="Calibri"/>
                <a:cs typeface="Times New Roman"/>
              </a:rPr>
            </a:br>
            <a:r>
              <a:rPr lang="de-DE" dirty="0">
                <a:ea typeface="Calibri"/>
                <a:cs typeface="Times New Roman"/>
              </a:rPr>
              <a:t>ART OF EDEN, Darmstadt</a:t>
            </a:r>
            <a:br>
              <a:rPr lang="de-DE" dirty="0">
                <a:ea typeface="Calibri"/>
                <a:cs typeface="Times New Roman"/>
              </a:rPr>
            </a:br>
            <a:r>
              <a:rPr lang="de-DE" dirty="0">
                <a:ea typeface="Calibri"/>
                <a:cs typeface="Times New Roman"/>
              </a:rPr>
              <a:t>Herrenberger </a:t>
            </a:r>
            <a:r>
              <a:rPr lang="de-DE" dirty="0" err="1">
                <a:ea typeface="Calibri"/>
                <a:cs typeface="Times New Roman"/>
              </a:rPr>
              <a:t>Strassengalerie</a:t>
            </a:r>
            <a:r>
              <a:rPr lang="de-DE" dirty="0">
                <a:ea typeface="Calibri"/>
                <a:cs typeface="Times New Roman"/>
              </a:rPr>
              <a:t/>
            </a:r>
            <a:br>
              <a:rPr lang="de-DE" dirty="0">
                <a:ea typeface="Calibri"/>
                <a:cs typeface="Times New Roman"/>
              </a:rPr>
            </a:br>
            <a:r>
              <a:rPr lang="de-DE" dirty="0">
                <a:ea typeface="Calibri"/>
                <a:cs typeface="Times New Roman"/>
              </a:rPr>
              <a:t>Bundesgartenschau, Heilbronn (BDK)</a:t>
            </a:r>
            <a:br>
              <a:rPr lang="de-DE" dirty="0">
                <a:ea typeface="Calibri"/>
                <a:cs typeface="Times New Roman"/>
              </a:rPr>
            </a:br>
            <a:r>
              <a:rPr lang="de-DE" dirty="0">
                <a:ea typeface="Calibri"/>
                <a:cs typeface="Times New Roman"/>
              </a:rPr>
              <a:t>Intern. Keramikwochen, Hüfingen/Töpfermarkt</a:t>
            </a:r>
            <a:br>
              <a:rPr lang="de-DE" dirty="0">
                <a:ea typeface="Calibri"/>
                <a:cs typeface="Times New Roman"/>
              </a:rPr>
            </a:br>
            <a:r>
              <a:rPr lang="de-DE" dirty="0">
                <a:ea typeface="Calibri"/>
                <a:cs typeface="Times New Roman"/>
              </a:rPr>
              <a:t>Fine Arts, Kloster Eberbach</a:t>
            </a:r>
            <a:br>
              <a:rPr lang="de-DE" dirty="0">
                <a:ea typeface="Calibri"/>
                <a:cs typeface="Times New Roman"/>
              </a:rPr>
            </a:br>
            <a:r>
              <a:rPr lang="de-DE" b="1" dirty="0">
                <a:ea typeface="Calibri"/>
                <a:cs typeface="Times New Roman"/>
              </a:rPr>
              <a:t>2020 </a:t>
            </a:r>
            <a:r>
              <a:rPr lang="de-DE" dirty="0">
                <a:ea typeface="Calibri"/>
                <a:cs typeface="Times New Roman"/>
              </a:rPr>
              <a:t> </a:t>
            </a:r>
            <a:br>
              <a:rPr lang="de-DE" dirty="0">
                <a:ea typeface="Calibri"/>
                <a:cs typeface="Times New Roman"/>
              </a:rPr>
            </a:br>
            <a:r>
              <a:rPr lang="de-DE" dirty="0">
                <a:ea typeface="Calibri"/>
                <a:cs typeface="Times New Roman"/>
              </a:rPr>
              <a:t>Arte-</a:t>
            </a:r>
            <a:r>
              <a:rPr lang="de-DE" dirty="0" err="1">
                <a:ea typeface="Calibri"/>
                <a:cs typeface="Times New Roman"/>
              </a:rPr>
              <a:t>Sono</a:t>
            </a:r>
            <a:r>
              <a:rPr lang="de-DE" dirty="0">
                <a:ea typeface="Calibri"/>
                <a:cs typeface="Times New Roman"/>
              </a:rPr>
              <a:t> Kunstmesse, Stuttgart</a:t>
            </a:r>
            <a:br>
              <a:rPr lang="de-DE" dirty="0">
                <a:ea typeface="Calibri"/>
                <a:cs typeface="Times New Roman"/>
              </a:rPr>
            </a:br>
            <a:r>
              <a:rPr lang="de-DE" dirty="0">
                <a:ea typeface="Calibri"/>
                <a:cs typeface="Times New Roman"/>
              </a:rPr>
              <a:t>Zwischen-Lösungen, Galerie </a:t>
            </a:r>
            <a:r>
              <a:rPr lang="de-DE" dirty="0" err="1">
                <a:ea typeface="Calibri"/>
                <a:cs typeface="Times New Roman"/>
              </a:rPr>
              <a:t>Gedok</a:t>
            </a:r>
            <a:r>
              <a:rPr lang="de-DE" dirty="0">
                <a:ea typeface="Calibri"/>
                <a:cs typeface="Times New Roman"/>
              </a:rPr>
              <a:t>, Stuttgart</a:t>
            </a:r>
          </a:p>
          <a:p>
            <a:pPr marL="0" indent="0">
              <a:buNone/>
            </a:pPr>
            <a:endParaRPr lang="de-DE" dirty="0"/>
          </a:p>
        </p:txBody>
      </p:sp>
    </p:spTree>
    <p:extLst>
      <p:ext uri="{BB962C8B-B14F-4D97-AF65-F5344CB8AC3E}">
        <p14:creationId xmlns:p14="http://schemas.microsoft.com/office/powerpoint/2010/main" val="808980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457200" y="1600201"/>
            <a:ext cx="8075240" cy="3701008"/>
          </a:xfrm>
        </p:spPr>
        <p:txBody>
          <a:bodyPr>
            <a:normAutofit fontScale="62500" lnSpcReduction="20000"/>
          </a:bodyPr>
          <a:lstStyle/>
          <a:p>
            <a:pPr marL="0" indent="0">
              <a:lnSpc>
                <a:spcPct val="115000"/>
              </a:lnSpc>
              <a:spcAft>
                <a:spcPts val="1000"/>
              </a:spcAft>
              <a:buNone/>
            </a:pPr>
            <a:r>
              <a:rPr lang="de-DE" b="1" dirty="0">
                <a:ea typeface="Calibri"/>
                <a:cs typeface="Times New Roman"/>
              </a:rPr>
              <a:t>Ideenbeschreibung </a:t>
            </a:r>
            <a:r>
              <a:rPr lang="de-DE" b="1" dirty="0" smtClean="0">
                <a:ea typeface="Calibri"/>
                <a:cs typeface="Times New Roman"/>
              </a:rPr>
              <a:t/>
            </a:r>
            <a:br>
              <a:rPr lang="de-DE" b="1" dirty="0" smtClean="0">
                <a:ea typeface="Calibri"/>
                <a:cs typeface="Times New Roman"/>
              </a:rPr>
            </a:br>
            <a:r>
              <a:rPr lang="de-DE" b="1" dirty="0">
                <a:ea typeface="Calibri"/>
                <a:cs typeface="Times New Roman"/>
              </a:rPr>
              <a:t/>
            </a:r>
            <a:br>
              <a:rPr lang="de-DE" b="1" dirty="0">
                <a:ea typeface="Calibri"/>
                <a:cs typeface="Times New Roman"/>
              </a:rPr>
            </a:br>
            <a:r>
              <a:rPr lang="de-DE" dirty="0">
                <a:ea typeface="Calibri"/>
                <a:cs typeface="Times New Roman"/>
              </a:rPr>
              <a:t>Wir machen Liebe</a:t>
            </a:r>
            <a:r>
              <a:rPr lang="de-DE" b="1" dirty="0">
                <a:ea typeface="Calibri"/>
                <a:cs typeface="Times New Roman"/>
              </a:rPr>
              <a:t>  - </a:t>
            </a:r>
            <a:r>
              <a:rPr lang="de-DE" dirty="0">
                <a:ea typeface="Calibri"/>
                <a:cs typeface="Times New Roman"/>
              </a:rPr>
              <a:t>I</a:t>
            </a:r>
            <a:r>
              <a:rPr lang="de-DE" dirty="0" smtClean="0">
                <a:ea typeface="Calibri"/>
                <a:cs typeface="Times New Roman"/>
              </a:rPr>
              <a:t>hr</a:t>
            </a:r>
            <a:r>
              <a:rPr lang="de-DE" b="1" dirty="0" smtClean="0">
                <a:ea typeface="Calibri"/>
                <a:cs typeface="Times New Roman"/>
              </a:rPr>
              <a:t> </a:t>
            </a:r>
            <a:r>
              <a:rPr lang="de-DE" dirty="0" smtClean="0">
                <a:ea typeface="Calibri"/>
                <a:cs typeface="Times New Roman"/>
              </a:rPr>
              <a:t>Leitspruch (gem. Online-Preisverleihung 2021)</a:t>
            </a:r>
            <a:br>
              <a:rPr lang="de-DE" dirty="0" smtClean="0">
                <a:ea typeface="Calibri"/>
                <a:cs typeface="Times New Roman"/>
              </a:rPr>
            </a:br>
            <a:r>
              <a:rPr lang="de-DE" dirty="0">
                <a:ea typeface="Calibri"/>
                <a:cs typeface="Times New Roman"/>
              </a:rPr>
              <a:t/>
            </a:r>
            <a:br>
              <a:rPr lang="de-DE" dirty="0">
                <a:ea typeface="Calibri"/>
                <a:cs typeface="Times New Roman"/>
              </a:rPr>
            </a:br>
            <a:r>
              <a:rPr lang="de-DE" dirty="0">
                <a:ea typeface="Calibri"/>
                <a:cs typeface="Times New Roman"/>
              </a:rPr>
              <a:t>Die vorgegeben Schlagworte wie Liebe, Stärke, Selbstbewusstsein und Leidenschaft versuche ich vom mentalen Zustand in den körperlichen Ausdruck zu bringen.  Dabei setze ich meine eigenen Assoziationen um. Was bedeutet Liebe für mich? Mann/Frau – Gleichgeschlechtlich – Eltern/Kind – Übermenschliche/soziale/göttliche Liebe? Für mich ist klar, dass der Preis breit gestreut sein soll und nicht unbedingt über die Körperlichkeit definiert ist.</a:t>
            </a:r>
          </a:p>
          <a:p>
            <a:pPr marL="0" indent="0">
              <a:buNone/>
            </a:pPr>
            <a:endParaRPr lang="de-DE" dirty="0"/>
          </a:p>
        </p:txBody>
      </p:sp>
    </p:spTree>
    <p:extLst>
      <p:ext uri="{BB962C8B-B14F-4D97-AF65-F5344CB8AC3E}">
        <p14:creationId xmlns:p14="http://schemas.microsoft.com/office/powerpoint/2010/main" val="693714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498178"/>
          </a:xfrm>
        </p:spPr>
        <p:txBody>
          <a:bodyPr>
            <a:normAutofit/>
          </a:bodyPr>
          <a:lstStyle/>
          <a:p>
            <a:pPr algn="l"/>
            <a:r>
              <a:rPr lang="de-DE" sz="2200" b="1" dirty="0"/>
              <a:t>Über den sog. „Designprozess“ folgen </a:t>
            </a:r>
            <a:r>
              <a:rPr lang="de-DE" sz="2200" b="1" dirty="0" err="1"/>
              <a:t>Tonkizzen</a:t>
            </a:r>
            <a:r>
              <a:rPr lang="de-DE" sz="2200" b="1" dirty="0" smtClean="0"/>
              <a:t>:</a:t>
            </a:r>
            <a:br>
              <a:rPr lang="de-DE" sz="2200" b="1" dirty="0" smtClean="0"/>
            </a:br>
            <a:r>
              <a:rPr lang="de-DE" sz="2200" dirty="0" smtClean="0"/>
              <a:t> </a:t>
            </a:r>
            <a:r>
              <a:rPr lang="de-DE" sz="2200" dirty="0"/>
              <a:t/>
            </a:r>
            <a:br>
              <a:rPr lang="de-DE" sz="2200" dirty="0"/>
            </a:br>
            <a:r>
              <a:rPr lang="de-DE" sz="2000" b="1" dirty="0"/>
              <a:t>Haltung</a:t>
            </a:r>
            <a:r>
              <a:rPr lang="de-DE" sz="2000" dirty="0" smtClean="0"/>
              <a:t>:</a:t>
            </a:r>
            <a:br>
              <a:rPr lang="de-DE" sz="2000" dirty="0" smtClean="0"/>
            </a:br>
            <a:r>
              <a:rPr lang="de-DE" sz="2000" dirty="0" smtClean="0"/>
              <a:t>Zugeneigt / anlehnend</a:t>
            </a:r>
            <a:endParaRPr lang="de-DE" sz="2000"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2060848"/>
            <a:ext cx="5544616" cy="4158463"/>
          </a:xfrm>
        </p:spPr>
      </p:pic>
    </p:spTree>
    <p:extLst>
      <p:ext uri="{BB962C8B-B14F-4D97-AF65-F5344CB8AC3E}">
        <p14:creationId xmlns:p14="http://schemas.microsoft.com/office/powerpoint/2010/main" val="4001964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000" dirty="0" smtClean="0"/>
              <a:t>Einzeln                                                                 mit Abstand</a:t>
            </a:r>
            <a:endParaRPr lang="de-DE" sz="2000" dirty="0"/>
          </a:p>
        </p:txBody>
      </p:sp>
      <p:pic>
        <p:nvPicPr>
          <p:cNvPr id="5122" name="Picture 2" descr="C:\daten\Winword\Tina\Kunst\Wettbewerbe\Delia\JPG-Dateien\P3310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22945"/>
            <a:ext cx="3600400" cy="452188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daten\Winword\Tina\Kunst\Wettbewerbe\Delia\JPG-Dateien\P33102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422945"/>
            <a:ext cx="3160242" cy="445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761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000" dirty="0" smtClean="0"/>
              <a:t>Umschlungen / aus einem Block</a:t>
            </a:r>
            <a:endParaRPr lang="de-DE" sz="2000" dirty="0"/>
          </a:p>
        </p:txBody>
      </p:sp>
      <p:pic>
        <p:nvPicPr>
          <p:cNvPr id="6146" name="Picture 2" descr="C:\daten\Winword\Tina\Kunst\Wettbewerbe\Delia\JPG-Dateien\P331021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1340769"/>
            <a:ext cx="5280586" cy="3960440"/>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0072" y="1844824"/>
            <a:ext cx="4032447" cy="3024336"/>
          </a:xfrm>
          <a:prstGeom prst="rect">
            <a:avLst/>
          </a:prstGeom>
        </p:spPr>
      </p:pic>
    </p:spTree>
    <p:extLst>
      <p:ext uri="{BB962C8B-B14F-4D97-AF65-F5344CB8AC3E}">
        <p14:creationId xmlns:p14="http://schemas.microsoft.com/office/powerpoint/2010/main" val="986694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b="1" dirty="0"/>
              <a:t>„Mit allen Ecken und Kanten“</a:t>
            </a:r>
            <a:r>
              <a:rPr lang="de-DE" sz="2000" dirty="0"/>
              <a:t> </a:t>
            </a:r>
            <a:r>
              <a:rPr lang="de-DE" sz="2000" dirty="0" smtClean="0"/>
              <a:t/>
            </a:r>
            <a:br>
              <a:rPr lang="de-DE" sz="2000" dirty="0" smtClean="0"/>
            </a:br>
            <a:r>
              <a:rPr lang="de-DE" sz="2000" dirty="0" smtClean="0"/>
              <a:t>liebe </a:t>
            </a:r>
            <a:r>
              <a:rPr lang="de-DE" sz="2000" dirty="0"/>
              <a:t>ich dich so, wie du bist. Ein Leitsatz, der mir zu diesem Thema besonders wichtig erscheint. Ich setze bewusst Flächen ein, um Kanten entstehen zu lassen. </a:t>
            </a:r>
            <a:br>
              <a:rPr lang="de-DE" sz="2000" dirty="0"/>
            </a:br>
            <a:endParaRPr lang="de-DE" sz="2000"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1451191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b="1" dirty="0"/>
              <a:t>Abstraktion</a:t>
            </a:r>
            <a:r>
              <a:rPr lang="de-DE" sz="2000" dirty="0" smtClean="0"/>
              <a:t>:</a:t>
            </a:r>
            <a:br>
              <a:rPr lang="de-DE" sz="2000" dirty="0" smtClean="0"/>
            </a:br>
            <a:r>
              <a:rPr lang="de-DE" sz="2000" dirty="0" smtClean="0"/>
              <a:t>Ich </a:t>
            </a:r>
            <a:r>
              <a:rPr lang="de-DE" sz="2000" dirty="0"/>
              <a:t>modelliere Abwandlungen zum Delia-Logo</a:t>
            </a:r>
            <a:r>
              <a:rPr lang="de-DE" sz="2000" dirty="0" smtClean="0"/>
              <a:t>.  </a:t>
            </a:r>
            <a:r>
              <a:rPr lang="de-DE" sz="2000" dirty="0"/>
              <a:t/>
            </a:r>
            <a:br>
              <a:rPr lang="de-DE" sz="2000" dirty="0"/>
            </a:br>
            <a:r>
              <a:rPr lang="de-DE" sz="2000" dirty="0"/>
              <a:t/>
            </a:r>
            <a:br>
              <a:rPr lang="de-DE" sz="2000" dirty="0"/>
            </a:br>
            <a:endParaRPr lang="de-DE" sz="2000" dirty="0"/>
          </a:p>
        </p:txBody>
      </p:sp>
      <p:pic>
        <p:nvPicPr>
          <p:cNvPr id="7170" name="Picture 2" descr="C:\daten\Winword\Tina\Kunst\Wettbewerbe\Delia\JPG-Dateien\P331021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daten\Winword\Tina\Kunst\Wettbewerbe\Delia\JPG-Dateien\logo_DELI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88639"/>
            <a:ext cx="663423" cy="126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82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Hori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388</Words>
  <Application>Microsoft Office PowerPoint</Application>
  <PresentationFormat>Bildschirmpräsentation (4:3)</PresentationFormat>
  <Paragraphs>99</Paragraphs>
  <Slides>25</Slides>
  <Notes>0</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Larissa</vt:lpstr>
      <vt:lpstr>PowerPoint-Präsentation</vt:lpstr>
      <vt:lpstr>PowerPoint-Präsentation</vt:lpstr>
      <vt:lpstr>PowerPoint-Präsentation</vt:lpstr>
      <vt:lpstr>PowerPoint-Präsentation</vt:lpstr>
      <vt:lpstr>Über den sog. „Designprozess“ folgen Tonkizzen:   Haltung: Zugeneigt / anlehnend</vt:lpstr>
      <vt:lpstr>Einzeln                                                                 mit Abstand</vt:lpstr>
      <vt:lpstr>Umschlungen / aus einem Block</vt:lpstr>
      <vt:lpstr>„Mit allen Ecken und Kanten“  liebe ich dich so, wie du bist. Ein Leitsatz, der mir zu diesem Thema besonders wichtig erscheint. Ich setze bewusst Flächen ein, um Kanten entstehen zu lassen.  </vt:lpstr>
      <vt:lpstr>Abstraktion: Ich modelliere Abwandlungen zum Delia-Logo.    </vt:lpstr>
      <vt:lpstr>Format: stehend, sitzend, liegend? Wie drückt sich das Format in einem Preis bzw. in den o.g. Schlagworten aus?  Aus einem Wachsmodell mit 2 Sitzenden abstrahiere ich ein Tonmodell. </vt:lpstr>
      <vt:lpstr>Recherche zu den Autor/innen und den Inhalt ihre Bücher: Ich schaue mir die Preisverleihung auf Youtube an. Stichworte:  romantisch, historisch, verspielt, gegenwartsbezogen Alles was sie vereint, ist das Buch. Es entsteht die Idee, den Sockel als Buch zu gestalten. Da die Reproduktion in dieser Form wohl zu teuer und zu einheitlich wäre, verwerfe ich diesen Gedanken aber wieder. </vt:lpstr>
      <vt:lpstr>Materialwahl: um etwas anderes, als bisher anzubieten, entscheide ich mich für einen Aluminiumguss. Dieser ist in der Produktion etwas kostengünstiger als Bronze und erscheint in der Farbgebung in Richtung silber (glänzend oder matt) sowie eventuell schwarz in den Vertiefungen.  Ich lasse mir von drei Favoriten eine Silikonform vom Original-Modell machen. </vt:lpstr>
      <vt:lpstr>Nach dem Guss fällt mir die Auswahl schwer und somit entscheide ich, alle drei (bzw. 4) Varianten einzureichen.  - Die Sockel sind aus Stein und variabel einsetzbar.  - Nach Absprache mit Frau Rygiert lasse ich die Beschriftung noch weg. Diese ist,   so wie bisher mit einem gravierten Plättchen per Kleber am Sockel zu befestigen.  - Maße: Die Gesamtgröße der Skulpturen bleibt mit Sockel unter 30 cm Höhe.    Das Einzelmaß erfolgt bei der Beschreibung. Die Sockel sind zwischen 3 und 5 cm hoch.    Konzept zur Ausführung und Vervielfältigung:   Der Einfachheit halber bleibt die Gussform bei mir. Sie beauftragen mind. 2 Monate vor der Preisverleihung die Herstellung. Ich koordiniere den Guss und Sockel und übergebe oder sende die fertigen Skulpturen an eine Person . Die Herstellung der Gravur und Anbringung an den Sockel wäre noch zu besprechen. Dadurch haben Sie nur einen Ansprechpartner*in und einen wesentlich geringeren Aufwand. </vt:lpstr>
      <vt:lpstr>Sitzendes Paar, abstrakt</vt:lpstr>
      <vt:lpstr>PowerPoint-Präsentation</vt:lpstr>
      <vt:lpstr>Mit allen Ecken und Kanten</vt:lpstr>
      <vt:lpstr>PowerPoint-Präsentation</vt:lpstr>
      <vt:lpstr>„Delia“ Bronze poliert, quadratischer Sockel</vt:lpstr>
      <vt:lpstr>„Delia“ Bronze poliert, runder Sockel</vt:lpstr>
      <vt:lpstr>PowerPoint-Präsentation</vt:lpstr>
      <vt:lpstr>„Delia“ Aluminium poliert, quadratischer Sockel</vt:lpstr>
      <vt:lpstr>„Delia“ Aluminium poliert, runder Sockel (im Bild nur Sockelbeispiel/ siehe schwarzer Basalt bei der Bronze-Skulptur)</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Windows User</dc:creator>
  <cp:lastModifiedBy>Windows User</cp:lastModifiedBy>
  <cp:revision>38</cp:revision>
  <cp:lastPrinted>2021-06-17T09:48:52Z</cp:lastPrinted>
  <dcterms:created xsi:type="dcterms:W3CDTF">2021-04-21T14:00:56Z</dcterms:created>
  <dcterms:modified xsi:type="dcterms:W3CDTF">2021-06-22T08:41:22Z</dcterms:modified>
</cp:coreProperties>
</file>